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Baloo" panose="020B0604020202020204" charset="0"/>
      <p:regular r:id="rId12"/>
    </p:embeddedFont>
    <p:embeddedFont>
      <p:font typeface="Boulder" panose="020B0604020202020204" charset="0"/>
      <p:regular r:id="rId13"/>
    </p:embeddedFont>
    <p:embeddedFont>
      <p:font typeface="Montserrat" panose="020B0604020202020204" charset="0"/>
      <p:regular r:id="rId14"/>
    </p:embeddedFont>
    <p:embeddedFont>
      <p:font typeface="Montserrat 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5" d="100"/>
          <a:sy n="55" d="100"/>
        </p:scale>
        <p:origin x="658" y="9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png>
</file>

<file path=ppt/media/image26.svg>
</file>

<file path=ppt/media/image27.png>
</file>

<file path=ppt/media/image28.png>
</file>

<file path=ppt/media/image29.png>
</file>

<file path=ppt/media/image3.png>
</file>

<file path=ppt/media/image30.svg>
</file>

<file path=ppt/media/image31.png>
</file>

<file path=ppt/media/image32.sv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 Id="rId5" Type="http://schemas.openxmlformats.org/officeDocument/2006/relationships/image" Target="../media/image32.svg"/><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svg"/><Relationship Id="rId3" Type="http://schemas.openxmlformats.org/officeDocument/2006/relationships/image" Target="../media/image6.svg"/><Relationship Id="rId7" Type="http://schemas.openxmlformats.org/officeDocument/2006/relationships/image" Target="../media/image10.sv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5" Type="http://schemas.openxmlformats.org/officeDocument/2006/relationships/image" Target="../media/image8.sv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sv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1.svg"/><Relationship Id="rId7" Type="http://schemas.openxmlformats.org/officeDocument/2006/relationships/image" Target="../media/image19.sv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3.svg"/><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sv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8ED"/>
        </a:solidFill>
        <a:effectLst/>
      </p:bgPr>
    </p:bg>
    <p:spTree>
      <p:nvGrpSpPr>
        <p:cNvPr id="1" name=""/>
        <p:cNvGrpSpPr/>
        <p:nvPr/>
      </p:nvGrpSpPr>
      <p:grpSpPr>
        <a:xfrm>
          <a:off x="0" y="0"/>
          <a:ext cx="0" cy="0"/>
          <a:chOff x="0" y="0"/>
          <a:chExt cx="0" cy="0"/>
        </a:xfrm>
      </p:grpSpPr>
      <p:sp>
        <p:nvSpPr>
          <p:cNvPr id="2" name="Freeform 2"/>
          <p:cNvSpPr/>
          <p:nvPr/>
        </p:nvSpPr>
        <p:spPr>
          <a:xfrm flipH="1" flipV="1">
            <a:off x="12184892" y="-1028700"/>
            <a:ext cx="6103108" cy="4114800"/>
          </a:xfrm>
          <a:custGeom>
            <a:avLst/>
            <a:gdLst/>
            <a:ahLst/>
            <a:cxnLst/>
            <a:rect l="l" t="t" r="r" b="b"/>
            <a:pathLst>
              <a:path w="6103108" h="4114800">
                <a:moveTo>
                  <a:pt x="6103108" y="4114800"/>
                </a:moveTo>
                <a:lnTo>
                  <a:pt x="0" y="4114800"/>
                </a:lnTo>
                <a:lnTo>
                  <a:pt x="0" y="0"/>
                </a:lnTo>
                <a:lnTo>
                  <a:pt x="6103108" y="0"/>
                </a:lnTo>
                <a:lnTo>
                  <a:pt x="6103108" y="411480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7156140" y="8606978"/>
            <a:ext cx="10103160" cy="651322"/>
          </a:xfrm>
          <a:prstGeom prst="rect">
            <a:avLst/>
          </a:prstGeom>
        </p:spPr>
        <p:txBody>
          <a:bodyPr lIns="0" tIns="0" rIns="0" bIns="0" rtlCol="0" anchor="t">
            <a:spAutoFit/>
          </a:bodyPr>
          <a:lstStyle/>
          <a:p>
            <a:pPr marL="0" lvl="0" indent="0" algn="ctr">
              <a:lnSpc>
                <a:spcPts val="5482"/>
              </a:lnSpc>
              <a:spcBef>
                <a:spcPct val="0"/>
              </a:spcBef>
            </a:pPr>
            <a:r>
              <a:rPr lang="en-US" sz="3654" b="1" spc="109">
                <a:solidFill>
                  <a:srgbClr val="000000"/>
                </a:solidFill>
                <a:latin typeface="Montserrat Bold"/>
                <a:ea typeface="Montserrat Bold"/>
                <a:cs typeface="Montserrat Bold"/>
                <a:sym typeface="Montserrat Bold"/>
              </a:rPr>
              <a:t>Giảng viên hướng dẫn:</a:t>
            </a:r>
            <a:r>
              <a:rPr lang="en-US" sz="3654" spc="109">
                <a:solidFill>
                  <a:srgbClr val="000000"/>
                </a:solidFill>
                <a:latin typeface="Montserrat"/>
                <a:ea typeface="Montserrat"/>
                <a:cs typeface="Montserrat"/>
                <a:sym typeface="Montserrat"/>
              </a:rPr>
              <a:t> Vương Bá Thịnh</a:t>
            </a:r>
          </a:p>
        </p:txBody>
      </p:sp>
      <p:sp>
        <p:nvSpPr>
          <p:cNvPr id="4" name="TextBox 4"/>
          <p:cNvSpPr txBox="1"/>
          <p:nvPr/>
        </p:nvSpPr>
        <p:spPr>
          <a:xfrm>
            <a:off x="-8292" y="5175026"/>
            <a:ext cx="18483722" cy="1438275"/>
          </a:xfrm>
          <a:prstGeom prst="rect">
            <a:avLst/>
          </a:prstGeom>
        </p:spPr>
        <p:txBody>
          <a:bodyPr lIns="0" tIns="0" rIns="0" bIns="0" rtlCol="0" anchor="t">
            <a:spAutoFit/>
          </a:bodyPr>
          <a:lstStyle/>
          <a:p>
            <a:pPr marL="0" lvl="0" indent="0" algn="ctr">
              <a:lnSpc>
                <a:spcPts val="11339"/>
              </a:lnSpc>
              <a:spcBef>
                <a:spcPct val="0"/>
              </a:spcBef>
            </a:pPr>
            <a:r>
              <a:rPr lang="en-US" sz="9449" b="1" spc="94">
                <a:solidFill>
                  <a:srgbClr val="000000"/>
                </a:solidFill>
                <a:latin typeface="Montserrat Bold"/>
                <a:ea typeface="Montserrat Bold"/>
                <a:cs typeface="Montserrat Bold"/>
                <a:sym typeface="Montserrat Bold"/>
              </a:rPr>
              <a:t>GAME: GOMOKU </a:t>
            </a:r>
          </a:p>
        </p:txBody>
      </p:sp>
      <p:sp>
        <p:nvSpPr>
          <p:cNvPr id="5" name="TextBox 5"/>
          <p:cNvSpPr txBox="1"/>
          <p:nvPr/>
        </p:nvSpPr>
        <p:spPr>
          <a:xfrm>
            <a:off x="179137" y="2971800"/>
            <a:ext cx="18108863" cy="2171700"/>
          </a:xfrm>
          <a:prstGeom prst="rect">
            <a:avLst/>
          </a:prstGeom>
        </p:spPr>
        <p:txBody>
          <a:bodyPr lIns="0" tIns="0" rIns="0" bIns="0" rtlCol="0" anchor="t">
            <a:spAutoFit/>
          </a:bodyPr>
          <a:lstStyle/>
          <a:p>
            <a:pPr marL="0" lvl="0" indent="0" algn="ctr">
              <a:lnSpc>
                <a:spcPts val="17249"/>
              </a:lnSpc>
              <a:spcBef>
                <a:spcPct val="0"/>
              </a:spcBef>
            </a:pPr>
            <a:r>
              <a:rPr lang="en-US" sz="14374" spc="431">
                <a:solidFill>
                  <a:srgbClr val="000000"/>
                </a:solidFill>
                <a:latin typeface="Montserrat"/>
                <a:ea typeface="Montserrat"/>
                <a:cs typeface="Montserrat"/>
                <a:sym typeface="Montserrat"/>
              </a:rPr>
              <a:t>BÁO CÁO BTL 2</a:t>
            </a:r>
          </a:p>
        </p:txBody>
      </p:sp>
      <p:sp>
        <p:nvSpPr>
          <p:cNvPr id="6" name="Freeform 6"/>
          <p:cNvSpPr/>
          <p:nvPr/>
        </p:nvSpPr>
        <p:spPr>
          <a:xfrm flipV="1">
            <a:off x="0" y="0"/>
            <a:ext cx="4114800" cy="4114800"/>
          </a:xfrm>
          <a:custGeom>
            <a:avLst/>
            <a:gdLst/>
            <a:ahLst/>
            <a:cxnLst/>
            <a:rect l="l" t="t" r="r" b="b"/>
            <a:pathLst>
              <a:path w="4114800" h="4114800">
                <a:moveTo>
                  <a:pt x="0" y="4114800"/>
                </a:moveTo>
                <a:lnTo>
                  <a:pt x="4114800" y="4114800"/>
                </a:lnTo>
                <a:lnTo>
                  <a:pt x="4114800"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7332503" y="9470020"/>
            <a:ext cx="2268697" cy="538865"/>
          </a:xfrm>
          <a:prstGeom prst="rect">
            <a:avLst/>
          </a:prstGeom>
        </p:spPr>
        <p:txBody>
          <a:bodyPr wrap="square" lIns="0" tIns="0" rIns="0" bIns="0" rtlCol="0" anchor="t">
            <a:spAutoFit/>
          </a:bodyPr>
          <a:lstStyle/>
          <a:p>
            <a:pPr algn="ctr">
              <a:lnSpc>
                <a:spcPts val="4380"/>
              </a:lnSpc>
              <a:spcBef>
                <a:spcPct val="0"/>
              </a:spcBef>
            </a:pPr>
            <a:r>
              <a:rPr lang="en-US" sz="3650" b="1" dirty="0">
                <a:solidFill>
                  <a:srgbClr val="000000"/>
                </a:solidFill>
                <a:latin typeface="Montserrat Bold"/>
                <a:ea typeface="Montserrat Bold"/>
                <a:cs typeface="Montserrat Bold"/>
                <a:sym typeface="Montserrat Bold"/>
              </a:rPr>
              <a:t>LỚP:  </a:t>
            </a:r>
            <a:r>
              <a:rPr lang="en-US" sz="3650" dirty="0">
                <a:solidFill>
                  <a:srgbClr val="000000"/>
                </a:solidFill>
                <a:latin typeface="Montserrat"/>
                <a:ea typeface="Montserrat"/>
                <a:cs typeface="Montserrat"/>
                <a:sym typeface="Montserrat"/>
              </a:rPr>
              <a:t>L01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EFDA"/>
        </a:solidFill>
        <a:effectLst/>
      </p:bgPr>
    </p:bg>
    <p:spTree>
      <p:nvGrpSpPr>
        <p:cNvPr id="1" name=""/>
        <p:cNvGrpSpPr/>
        <p:nvPr/>
      </p:nvGrpSpPr>
      <p:grpSpPr>
        <a:xfrm>
          <a:off x="0" y="0"/>
          <a:ext cx="0" cy="0"/>
          <a:chOff x="0" y="0"/>
          <a:chExt cx="0" cy="0"/>
        </a:xfrm>
      </p:grpSpPr>
      <p:sp>
        <p:nvSpPr>
          <p:cNvPr id="2" name="Freeform 2"/>
          <p:cNvSpPr/>
          <p:nvPr/>
        </p:nvSpPr>
        <p:spPr>
          <a:xfrm>
            <a:off x="-3665294" y="2741646"/>
            <a:ext cx="10191557" cy="8301486"/>
          </a:xfrm>
          <a:custGeom>
            <a:avLst/>
            <a:gdLst/>
            <a:ahLst/>
            <a:cxnLst/>
            <a:rect l="l" t="t" r="r" b="b"/>
            <a:pathLst>
              <a:path w="10191557" h="8301486">
                <a:moveTo>
                  <a:pt x="0" y="0"/>
                </a:moveTo>
                <a:lnTo>
                  <a:pt x="10191557" y="0"/>
                </a:lnTo>
                <a:lnTo>
                  <a:pt x="10191557" y="8301486"/>
                </a:lnTo>
                <a:lnTo>
                  <a:pt x="0" y="830148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5400000">
            <a:off x="6453821" y="-3005681"/>
            <a:ext cx="5262785" cy="16760297"/>
            <a:chOff x="0" y="0"/>
            <a:chExt cx="840557" cy="2676907"/>
          </a:xfrm>
        </p:grpSpPr>
        <p:sp>
          <p:nvSpPr>
            <p:cNvPr id="4" name="Freeform 4"/>
            <p:cNvSpPr/>
            <p:nvPr/>
          </p:nvSpPr>
          <p:spPr>
            <a:xfrm>
              <a:off x="0" y="0"/>
              <a:ext cx="840557" cy="2676907"/>
            </a:xfrm>
            <a:custGeom>
              <a:avLst/>
              <a:gdLst/>
              <a:ahLst/>
              <a:cxnLst/>
              <a:rect l="l" t="t" r="r" b="b"/>
              <a:pathLst>
                <a:path w="840557" h="2676907">
                  <a:moveTo>
                    <a:pt x="280337" y="2657838"/>
                  </a:moveTo>
                  <a:cubicBezTo>
                    <a:pt x="323430" y="2669352"/>
                    <a:pt x="372422" y="2676907"/>
                    <a:pt x="420505" y="2676907"/>
                  </a:cubicBezTo>
                  <a:cubicBezTo>
                    <a:pt x="468590" y="2676907"/>
                    <a:pt x="514859" y="2670430"/>
                    <a:pt x="557498" y="2658916"/>
                  </a:cubicBezTo>
                  <a:cubicBezTo>
                    <a:pt x="558406" y="2658557"/>
                    <a:pt x="559313" y="2658557"/>
                    <a:pt x="560220" y="2658197"/>
                  </a:cubicBezTo>
                  <a:cubicBezTo>
                    <a:pt x="720348" y="2612142"/>
                    <a:pt x="838289" y="2490528"/>
                    <a:pt x="840557" y="2306998"/>
                  </a:cubicBezTo>
                  <a:lnTo>
                    <a:pt x="840557" y="0"/>
                  </a:lnTo>
                  <a:lnTo>
                    <a:pt x="0" y="0"/>
                  </a:lnTo>
                  <a:lnTo>
                    <a:pt x="0" y="2305286"/>
                  </a:lnTo>
                  <a:cubicBezTo>
                    <a:pt x="2268" y="2491247"/>
                    <a:pt x="118395" y="2612862"/>
                    <a:pt x="280337" y="2657838"/>
                  </a:cubicBezTo>
                  <a:close/>
                </a:path>
              </a:pathLst>
            </a:custGeom>
            <a:solidFill>
              <a:srgbClr val="193967"/>
            </a:solidFill>
          </p:spPr>
        </p:sp>
        <p:sp>
          <p:nvSpPr>
            <p:cNvPr id="5" name="TextBox 5"/>
            <p:cNvSpPr txBox="1"/>
            <p:nvPr/>
          </p:nvSpPr>
          <p:spPr>
            <a:xfrm>
              <a:off x="0" y="-38100"/>
              <a:ext cx="840557" cy="2588007"/>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rot="-5400000">
            <a:off x="6453821" y="-2730770"/>
            <a:ext cx="5262785" cy="16207616"/>
            <a:chOff x="0" y="0"/>
            <a:chExt cx="840557" cy="2588634"/>
          </a:xfrm>
        </p:grpSpPr>
        <p:sp>
          <p:nvSpPr>
            <p:cNvPr id="7" name="Freeform 7"/>
            <p:cNvSpPr/>
            <p:nvPr/>
          </p:nvSpPr>
          <p:spPr>
            <a:xfrm>
              <a:off x="0" y="0"/>
              <a:ext cx="840557" cy="2588634"/>
            </a:xfrm>
            <a:custGeom>
              <a:avLst/>
              <a:gdLst/>
              <a:ahLst/>
              <a:cxnLst/>
              <a:rect l="l" t="t" r="r" b="b"/>
              <a:pathLst>
                <a:path w="840557" h="2588634">
                  <a:moveTo>
                    <a:pt x="280337" y="2569565"/>
                  </a:moveTo>
                  <a:cubicBezTo>
                    <a:pt x="323430" y="2581079"/>
                    <a:pt x="372422" y="2588634"/>
                    <a:pt x="420505" y="2588634"/>
                  </a:cubicBezTo>
                  <a:cubicBezTo>
                    <a:pt x="468590" y="2588634"/>
                    <a:pt x="514859" y="2582158"/>
                    <a:pt x="557498" y="2570644"/>
                  </a:cubicBezTo>
                  <a:cubicBezTo>
                    <a:pt x="558406" y="2570284"/>
                    <a:pt x="559313" y="2570284"/>
                    <a:pt x="560220" y="2569925"/>
                  </a:cubicBezTo>
                  <a:cubicBezTo>
                    <a:pt x="720348" y="2523869"/>
                    <a:pt x="838289" y="2402256"/>
                    <a:pt x="840557" y="2220686"/>
                  </a:cubicBezTo>
                  <a:lnTo>
                    <a:pt x="840557" y="0"/>
                  </a:lnTo>
                  <a:lnTo>
                    <a:pt x="0" y="0"/>
                  </a:lnTo>
                  <a:lnTo>
                    <a:pt x="0" y="2219038"/>
                  </a:lnTo>
                  <a:cubicBezTo>
                    <a:pt x="2268" y="2402974"/>
                    <a:pt x="118395" y="2524590"/>
                    <a:pt x="280337" y="2569565"/>
                  </a:cubicBezTo>
                  <a:close/>
                </a:path>
              </a:pathLst>
            </a:custGeom>
            <a:solidFill>
              <a:srgbClr val="E2AD6B"/>
            </a:solidFill>
          </p:spPr>
        </p:sp>
        <p:sp>
          <p:nvSpPr>
            <p:cNvPr id="8" name="TextBox 8"/>
            <p:cNvSpPr txBox="1"/>
            <p:nvPr/>
          </p:nvSpPr>
          <p:spPr>
            <a:xfrm>
              <a:off x="0" y="-38100"/>
              <a:ext cx="840557" cy="2499734"/>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028700" y="3652104"/>
            <a:ext cx="8688208" cy="3611442"/>
          </a:xfrm>
          <a:prstGeom prst="rect">
            <a:avLst/>
          </a:prstGeom>
        </p:spPr>
        <p:txBody>
          <a:bodyPr lIns="0" tIns="0" rIns="0" bIns="0" rtlCol="0" anchor="t">
            <a:spAutoFit/>
          </a:bodyPr>
          <a:lstStyle/>
          <a:p>
            <a:pPr marL="0" lvl="0" indent="0" algn="ctr">
              <a:lnSpc>
                <a:spcPts val="13373"/>
              </a:lnSpc>
            </a:pPr>
            <a:r>
              <a:rPr lang="en-US" sz="16716" spc="501">
                <a:solidFill>
                  <a:srgbClr val="000000"/>
                </a:solidFill>
                <a:latin typeface="Montserrat"/>
                <a:ea typeface="Montserrat"/>
                <a:cs typeface="Montserrat"/>
                <a:sym typeface="Montserrat"/>
              </a:rPr>
              <a:t>THANK YOU</a:t>
            </a:r>
          </a:p>
        </p:txBody>
      </p:sp>
      <p:sp>
        <p:nvSpPr>
          <p:cNvPr id="10" name="TextBox 10"/>
          <p:cNvSpPr txBox="1"/>
          <p:nvPr/>
        </p:nvSpPr>
        <p:spPr>
          <a:xfrm>
            <a:off x="5943601" y="6806664"/>
            <a:ext cx="10139560" cy="771524"/>
          </a:xfrm>
          <a:prstGeom prst="rect">
            <a:avLst/>
          </a:prstGeom>
        </p:spPr>
        <p:txBody>
          <a:bodyPr wrap="square" lIns="0" tIns="0" rIns="0" bIns="0" rtlCol="0" anchor="t">
            <a:spAutoFit/>
          </a:bodyPr>
          <a:lstStyle/>
          <a:p>
            <a:pPr algn="ctr">
              <a:lnSpc>
                <a:spcPts val="6300"/>
              </a:lnSpc>
              <a:spcBef>
                <a:spcPct val="0"/>
              </a:spcBef>
            </a:pPr>
            <a:r>
              <a:rPr lang="en-US" sz="4500" b="1" dirty="0">
                <a:solidFill>
                  <a:srgbClr val="000000"/>
                </a:solidFill>
                <a:latin typeface="Montserrat Bold"/>
                <a:ea typeface="Montserrat Bold"/>
                <a:cs typeface="Montserrat Bold"/>
                <a:sym typeface="Montserrat Bold"/>
              </a:rPr>
              <a:t>To everyone who is present here</a:t>
            </a:r>
          </a:p>
        </p:txBody>
      </p:sp>
      <p:sp>
        <p:nvSpPr>
          <p:cNvPr id="11" name="Freeform 11"/>
          <p:cNvSpPr/>
          <p:nvPr/>
        </p:nvSpPr>
        <p:spPr>
          <a:xfrm>
            <a:off x="12204752" y="1258679"/>
            <a:ext cx="1460185" cy="1118694"/>
          </a:xfrm>
          <a:custGeom>
            <a:avLst/>
            <a:gdLst/>
            <a:ahLst/>
            <a:cxnLst/>
            <a:rect l="l" t="t" r="r" b="b"/>
            <a:pathLst>
              <a:path w="1460185" h="1118694">
                <a:moveTo>
                  <a:pt x="0" y="0"/>
                </a:moveTo>
                <a:lnTo>
                  <a:pt x="1460185" y="0"/>
                </a:lnTo>
                <a:lnTo>
                  <a:pt x="1460185" y="1118693"/>
                </a:lnTo>
                <a:lnTo>
                  <a:pt x="0" y="111869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a:off x="16083161" y="8486435"/>
            <a:ext cx="1460185" cy="1118694"/>
          </a:xfrm>
          <a:custGeom>
            <a:avLst/>
            <a:gdLst/>
            <a:ahLst/>
            <a:cxnLst/>
            <a:rect l="l" t="t" r="r" b="b"/>
            <a:pathLst>
              <a:path w="1460185" h="1118694">
                <a:moveTo>
                  <a:pt x="0" y="0"/>
                </a:moveTo>
                <a:lnTo>
                  <a:pt x="1460184" y="0"/>
                </a:lnTo>
                <a:lnTo>
                  <a:pt x="1460184" y="1118694"/>
                </a:lnTo>
                <a:lnTo>
                  <a:pt x="0" y="111869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8ED"/>
        </a:solidFill>
        <a:effectLst/>
      </p:bgPr>
    </p:bg>
    <p:spTree>
      <p:nvGrpSpPr>
        <p:cNvPr id="1" name=""/>
        <p:cNvGrpSpPr/>
        <p:nvPr/>
      </p:nvGrpSpPr>
      <p:grpSpPr>
        <a:xfrm>
          <a:off x="0" y="0"/>
          <a:ext cx="0" cy="0"/>
          <a:chOff x="0" y="0"/>
          <a:chExt cx="0" cy="0"/>
        </a:xfrm>
      </p:grpSpPr>
      <p:sp>
        <p:nvSpPr>
          <p:cNvPr id="2" name="TextBox 2"/>
          <p:cNvSpPr txBox="1"/>
          <p:nvPr/>
        </p:nvSpPr>
        <p:spPr>
          <a:xfrm>
            <a:off x="5782353" y="2310765"/>
            <a:ext cx="12505647" cy="1095375"/>
          </a:xfrm>
          <a:prstGeom prst="rect">
            <a:avLst/>
          </a:prstGeom>
        </p:spPr>
        <p:txBody>
          <a:bodyPr lIns="0" tIns="0" rIns="0" bIns="0" rtlCol="0" anchor="t">
            <a:spAutoFit/>
          </a:bodyPr>
          <a:lstStyle/>
          <a:p>
            <a:pPr marL="0" lvl="0" indent="0" algn="l">
              <a:lnSpc>
                <a:spcPts val="8640"/>
              </a:lnSpc>
              <a:spcBef>
                <a:spcPct val="0"/>
              </a:spcBef>
            </a:pPr>
            <a:r>
              <a:rPr lang="en-US" sz="7200">
                <a:solidFill>
                  <a:srgbClr val="2E2C2B"/>
                </a:solidFill>
                <a:latin typeface="Boulder"/>
                <a:ea typeface="Boulder"/>
                <a:cs typeface="Boulder"/>
                <a:sym typeface="Boulder"/>
              </a:rPr>
              <a:t>DANH SÁCH THÀNH VIÊN</a:t>
            </a:r>
          </a:p>
        </p:txBody>
      </p:sp>
      <p:sp>
        <p:nvSpPr>
          <p:cNvPr id="3" name="Freeform 3"/>
          <p:cNvSpPr/>
          <p:nvPr/>
        </p:nvSpPr>
        <p:spPr>
          <a:xfrm>
            <a:off x="2334373" y="-514350"/>
            <a:ext cx="1031278" cy="1028700"/>
          </a:xfrm>
          <a:custGeom>
            <a:avLst/>
            <a:gdLst/>
            <a:ahLst/>
            <a:cxnLst/>
            <a:rect l="l" t="t" r="r" b="b"/>
            <a:pathLst>
              <a:path w="1031278" h="1028700">
                <a:moveTo>
                  <a:pt x="0" y="0"/>
                </a:moveTo>
                <a:lnTo>
                  <a:pt x="1031278" y="0"/>
                </a:lnTo>
                <a:lnTo>
                  <a:pt x="1031278"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4" name="Freeform 4"/>
          <p:cNvSpPr/>
          <p:nvPr/>
        </p:nvSpPr>
        <p:spPr>
          <a:xfrm rot="4728354">
            <a:off x="17821653" y="-815101"/>
            <a:ext cx="727874" cy="2658901"/>
          </a:xfrm>
          <a:custGeom>
            <a:avLst/>
            <a:gdLst/>
            <a:ahLst/>
            <a:cxnLst/>
            <a:rect l="l" t="t" r="r" b="b"/>
            <a:pathLst>
              <a:path w="727874" h="2658901">
                <a:moveTo>
                  <a:pt x="0" y="0"/>
                </a:moveTo>
                <a:lnTo>
                  <a:pt x="727874" y="0"/>
                </a:lnTo>
                <a:lnTo>
                  <a:pt x="727874" y="2658902"/>
                </a:lnTo>
                <a:lnTo>
                  <a:pt x="0" y="2658902"/>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5" name="Freeform 5"/>
          <p:cNvSpPr/>
          <p:nvPr/>
        </p:nvSpPr>
        <p:spPr>
          <a:xfrm flipH="1">
            <a:off x="875992" y="2310765"/>
            <a:ext cx="4216150" cy="6780359"/>
          </a:xfrm>
          <a:custGeom>
            <a:avLst/>
            <a:gdLst/>
            <a:ahLst/>
            <a:cxnLst/>
            <a:rect l="l" t="t" r="r" b="b"/>
            <a:pathLst>
              <a:path w="4216150" h="6780359">
                <a:moveTo>
                  <a:pt x="4216151" y="0"/>
                </a:moveTo>
                <a:lnTo>
                  <a:pt x="0" y="0"/>
                </a:lnTo>
                <a:lnTo>
                  <a:pt x="0" y="6780359"/>
                </a:lnTo>
                <a:lnTo>
                  <a:pt x="4216151" y="6780359"/>
                </a:lnTo>
                <a:lnTo>
                  <a:pt x="4216151" y="0"/>
                </a:lnTo>
                <a:close/>
              </a:path>
            </a:pathLst>
          </a:custGeom>
          <a:blipFill>
            <a:blip r:embed="rId6">
              <a:extLst>
                <a:ext uri="{96DAC541-7B7A-43D3-8B79-37D633B846F1}">
                  <asvg:svgBlip xmlns:asvg="http://schemas.microsoft.com/office/drawing/2016/SVG/main" r:embed="rId7"/>
                </a:ext>
              </a:extLst>
            </a:blip>
            <a:stretch>
              <a:fillRect/>
            </a:stretch>
          </a:blipFill>
          <a:ln cap="sq">
            <a:noFill/>
            <a:prstDash val="solid"/>
            <a:miter/>
          </a:ln>
        </p:spPr>
      </p:sp>
      <p:sp>
        <p:nvSpPr>
          <p:cNvPr id="6" name="Freeform 6"/>
          <p:cNvSpPr/>
          <p:nvPr/>
        </p:nvSpPr>
        <p:spPr>
          <a:xfrm rot="-123933">
            <a:off x="1761192" y="4529293"/>
            <a:ext cx="2445750" cy="2940533"/>
          </a:xfrm>
          <a:custGeom>
            <a:avLst/>
            <a:gdLst/>
            <a:ahLst/>
            <a:cxnLst/>
            <a:rect l="l" t="t" r="r" b="b"/>
            <a:pathLst>
              <a:path w="2445750" h="2940533">
                <a:moveTo>
                  <a:pt x="0" y="0"/>
                </a:moveTo>
                <a:lnTo>
                  <a:pt x="2445751" y="0"/>
                </a:lnTo>
                <a:lnTo>
                  <a:pt x="2445751" y="2940533"/>
                </a:lnTo>
                <a:lnTo>
                  <a:pt x="0" y="2940533"/>
                </a:lnTo>
                <a:lnTo>
                  <a:pt x="0" y="0"/>
                </a:lnTo>
                <a:close/>
              </a:path>
            </a:pathLst>
          </a:custGeom>
          <a:blipFill>
            <a:blip r:embed="rId8">
              <a:extLst>
                <a:ext uri="{96DAC541-7B7A-43D3-8B79-37D633B846F1}">
                  <asvg:svgBlip xmlns:asvg="http://schemas.microsoft.com/office/drawing/2016/SVG/main" r:embed="rId9"/>
                </a:ext>
              </a:extLst>
            </a:blip>
            <a:stretch>
              <a:fillRect l="-108836" t="-127595" r="-16526" b="-20821"/>
            </a:stretch>
          </a:blipFill>
        </p:spPr>
      </p:sp>
      <p:sp>
        <p:nvSpPr>
          <p:cNvPr id="7" name="Freeform 7"/>
          <p:cNvSpPr/>
          <p:nvPr/>
        </p:nvSpPr>
        <p:spPr>
          <a:xfrm>
            <a:off x="16810779" y="9095991"/>
            <a:ext cx="1477221" cy="1191009"/>
          </a:xfrm>
          <a:custGeom>
            <a:avLst/>
            <a:gdLst/>
            <a:ahLst/>
            <a:cxnLst/>
            <a:rect l="l" t="t" r="r" b="b"/>
            <a:pathLst>
              <a:path w="1477221" h="1191009">
                <a:moveTo>
                  <a:pt x="0" y="0"/>
                </a:moveTo>
                <a:lnTo>
                  <a:pt x="1477221" y="0"/>
                </a:lnTo>
                <a:lnTo>
                  <a:pt x="1477221" y="1191009"/>
                </a:lnTo>
                <a:lnTo>
                  <a:pt x="0" y="1191009"/>
                </a:lnTo>
                <a:lnTo>
                  <a:pt x="0" y="0"/>
                </a:lnTo>
                <a:close/>
              </a:path>
            </a:pathLst>
          </a:custGeom>
          <a:blipFill>
            <a:blip r:embed="rId10">
              <a:extLst>
                <a:ext uri="{96DAC541-7B7A-43D3-8B79-37D633B846F1}">
                  <asvg:svgBlip xmlns:asvg="http://schemas.microsoft.com/office/drawing/2016/SVG/main" r:embed="rId11"/>
                </a:ext>
              </a:extLst>
            </a:blip>
            <a:stretch>
              <a:fillRect/>
            </a:stretch>
          </a:blipFill>
          <a:ln cap="sq">
            <a:noFill/>
            <a:prstDash val="solid"/>
            <a:miter/>
          </a:ln>
        </p:spPr>
      </p:sp>
      <p:sp>
        <p:nvSpPr>
          <p:cNvPr id="8" name="Freeform 8"/>
          <p:cNvSpPr/>
          <p:nvPr/>
        </p:nvSpPr>
        <p:spPr>
          <a:xfrm>
            <a:off x="8238385" y="3991154"/>
            <a:ext cx="550742" cy="682034"/>
          </a:xfrm>
          <a:custGeom>
            <a:avLst/>
            <a:gdLst/>
            <a:ahLst/>
            <a:cxnLst/>
            <a:rect l="l" t="t" r="r" b="b"/>
            <a:pathLst>
              <a:path w="550742" h="682034">
                <a:moveTo>
                  <a:pt x="0" y="0"/>
                </a:moveTo>
                <a:lnTo>
                  <a:pt x="550742" y="0"/>
                </a:lnTo>
                <a:lnTo>
                  <a:pt x="550742" y="682034"/>
                </a:lnTo>
                <a:lnTo>
                  <a:pt x="0" y="68203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9" name="TextBox 9"/>
          <p:cNvSpPr txBox="1"/>
          <p:nvPr/>
        </p:nvSpPr>
        <p:spPr>
          <a:xfrm>
            <a:off x="8985793" y="4002628"/>
            <a:ext cx="7824987" cy="670560"/>
          </a:xfrm>
          <a:prstGeom prst="rect">
            <a:avLst/>
          </a:prstGeom>
        </p:spPr>
        <p:txBody>
          <a:bodyPr lIns="0" tIns="0" rIns="0" bIns="0" rtlCol="0" anchor="t">
            <a:spAutoFit/>
          </a:bodyPr>
          <a:lstStyle/>
          <a:p>
            <a:pPr marL="0" lvl="1" indent="0" algn="l">
              <a:lnSpc>
                <a:spcPts val="5460"/>
              </a:lnSpc>
            </a:pPr>
            <a:r>
              <a:rPr lang="en-US" sz="4200" b="1">
                <a:solidFill>
                  <a:srgbClr val="2E2C2B"/>
                </a:solidFill>
                <a:latin typeface="Montserrat Bold"/>
                <a:ea typeface="Montserrat Bold"/>
                <a:cs typeface="Montserrat Bold"/>
                <a:sym typeface="Montserrat Bold"/>
              </a:rPr>
              <a:t>Nguyễn Ngọc Chiến Công</a:t>
            </a:r>
          </a:p>
        </p:txBody>
      </p:sp>
      <p:sp>
        <p:nvSpPr>
          <p:cNvPr id="10" name="Freeform 10"/>
          <p:cNvSpPr/>
          <p:nvPr/>
        </p:nvSpPr>
        <p:spPr>
          <a:xfrm>
            <a:off x="8238385" y="5163524"/>
            <a:ext cx="550742" cy="682034"/>
          </a:xfrm>
          <a:custGeom>
            <a:avLst/>
            <a:gdLst/>
            <a:ahLst/>
            <a:cxnLst/>
            <a:rect l="l" t="t" r="r" b="b"/>
            <a:pathLst>
              <a:path w="550742" h="682034">
                <a:moveTo>
                  <a:pt x="0" y="0"/>
                </a:moveTo>
                <a:lnTo>
                  <a:pt x="550742" y="0"/>
                </a:lnTo>
                <a:lnTo>
                  <a:pt x="550742" y="682034"/>
                </a:lnTo>
                <a:lnTo>
                  <a:pt x="0" y="68203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11" name="TextBox 11"/>
          <p:cNvSpPr txBox="1"/>
          <p:nvPr/>
        </p:nvSpPr>
        <p:spPr>
          <a:xfrm>
            <a:off x="8985793" y="5174998"/>
            <a:ext cx="6605465" cy="670560"/>
          </a:xfrm>
          <a:prstGeom prst="rect">
            <a:avLst/>
          </a:prstGeom>
        </p:spPr>
        <p:txBody>
          <a:bodyPr lIns="0" tIns="0" rIns="0" bIns="0" rtlCol="0" anchor="t">
            <a:spAutoFit/>
          </a:bodyPr>
          <a:lstStyle/>
          <a:p>
            <a:pPr marL="0" lvl="1" indent="0" algn="l">
              <a:lnSpc>
                <a:spcPts val="5460"/>
              </a:lnSpc>
            </a:pPr>
            <a:r>
              <a:rPr lang="en-US" sz="4200" b="1">
                <a:solidFill>
                  <a:srgbClr val="2E2C2B"/>
                </a:solidFill>
                <a:latin typeface="Montserrat Bold"/>
                <a:ea typeface="Montserrat Bold"/>
                <a:cs typeface="Montserrat Bold"/>
                <a:sym typeface="Montserrat Bold"/>
              </a:rPr>
              <a:t>Lê Văn Quang Vinh</a:t>
            </a:r>
          </a:p>
        </p:txBody>
      </p:sp>
      <p:sp>
        <p:nvSpPr>
          <p:cNvPr id="12" name="TextBox 12"/>
          <p:cNvSpPr txBox="1"/>
          <p:nvPr/>
        </p:nvSpPr>
        <p:spPr>
          <a:xfrm>
            <a:off x="8985793" y="6347368"/>
            <a:ext cx="6605465" cy="670560"/>
          </a:xfrm>
          <a:prstGeom prst="rect">
            <a:avLst/>
          </a:prstGeom>
        </p:spPr>
        <p:txBody>
          <a:bodyPr lIns="0" tIns="0" rIns="0" bIns="0" rtlCol="0" anchor="t">
            <a:spAutoFit/>
          </a:bodyPr>
          <a:lstStyle/>
          <a:p>
            <a:pPr marL="0" lvl="1" indent="0" algn="l">
              <a:lnSpc>
                <a:spcPts val="5460"/>
              </a:lnSpc>
            </a:pPr>
            <a:r>
              <a:rPr lang="en-US" sz="4200" b="1">
                <a:solidFill>
                  <a:srgbClr val="2E2C2B"/>
                </a:solidFill>
                <a:latin typeface="Montserrat Bold"/>
                <a:ea typeface="Montserrat Bold"/>
                <a:cs typeface="Montserrat Bold"/>
                <a:sym typeface="Montserrat Bold"/>
              </a:rPr>
              <a:t>Nguyễn Việt Hùng</a:t>
            </a:r>
          </a:p>
        </p:txBody>
      </p:sp>
      <p:sp>
        <p:nvSpPr>
          <p:cNvPr id="13" name="Freeform 13"/>
          <p:cNvSpPr/>
          <p:nvPr/>
        </p:nvSpPr>
        <p:spPr>
          <a:xfrm>
            <a:off x="8238385" y="6335894"/>
            <a:ext cx="550742" cy="682034"/>
          </a:xfrm>
          <a:custGeom>
            <a:avLst/>
            <a:gdLst/>
            <a:ahLst/>
            <a:cxnLst/>
            <a:rect l="l" t="t" r="r" b="b"/>
            <a:pathLst>
              <a:path w="550742" h="682034">
                <a:moveTo>
                  <a:pt x="0" y="0"/>
                </a:moveTo>
                <a:lnTo>
                  <a:pt x="550742" y="0"/>
                </a:lnTo>
                <a:lnTo>
                  <a:pt x="550742" y="682034"/>
                </a:lnTo>
                <a:lnTo>
                  <a:pt x="0" y="68203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14" name="TextBox 14"/>
          <p:cNvSpPr txBox="1"/>
          <p:nvPr/>
        </p:nvSpPr>
        <p:spPr>
          <a:xfrm>
            <a:off x="8985793" y="7474847"/>
            <a:ext cx="6605465" cy="670560"/>
          </a:xfrm>
          <a:prstGeom prst="rect">
            <a:avLst/>
          </a:prstGeom>
        </p:spPr>
        <p:txBody>
          <a:bodyPr lIns="0" tIns="0" rIns="0" bIns="0" rtlCol="0" anchor="t">
            <a:spAutoFit/>
          </a:bodyPr>
          <a:lstStyle/>
          <a:p>
            <a:pPr marL="0" lvl="1" indent="0" algn="l">
              <a:lnSpc>
                <a:spcPts val="5460"/>
              </a:lnSpc>
            </a:pPr>
            <a:r>
              <a:rPr lang="en-US" sz="4200" b="1">
                <a:solidFill>
                  <a:srgbClr val="2E2C2B"/>
                </a:solidFill>
                <a:latin typeface="Montserrat Bold"/>
                <a:ea typeface="Montserrat Bold"/>
                <a:cs typeface="Montserrat Bold"/>
                <a:sym typeface="Montserrat Bold"/>
              </a:rPr>
              <a:t>Đào Ngọc Minh</a:t>
            </a:r>
          </a:p>
        </p:txBody>
      </p:sp>
      <p:sp>
        <p:nvSpPr>
          <p:cNvPr id="15" name="Freeform 15"/>
          <p:cNvSpPr/>
          <p:nvPr/>
        </p:nvSpPr>
        <p:spPr>
          <a:xfrm>
            <a:off x="8238385" y="7463373"/>
            <a:ext cx="550742" cy="682034"/>
          </a:xfrm>
          <a:custGeom>
            <a:avLst/>
            <a:gdLst/>
            <a:ahLst/>
            <a:cxnLst/>
            <a:rect l="l" t="t" r="r" b="b"/>
            <a:pathLst>
              <a:path w="550742" h="682034">
                <a:moveTo>
                  <a:pt x="0" y="0"/>
                </a:moveTo>
                <a:lnTo>
                  <a:pt x="550742" y="0"/>
                </a:lnTo>
                <a:lnTo>
                  <a:pt x="550742" y="682034"/>
                </a:lnTo>
                <a:lnTo>
                  <a:pt x="0" y="68203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EFDA"/>
        </a:solidFill>
        <a:effectLst/>
      </p:bgPr>
    </p:bg>
    <p:spTree>
      <p:nvGrpSpPr>
        <p:cNvPr id="1" name=""/>
        <p:cNvGrpSpPr/>
        <p:nvPr/>
      </p:nvGrpSpPr>
      <p:grpSpPr>
        <a:xfrm>
          <a:off x="0" y="0"/>
          <a:ext cx="0" cy="0"/>
          <a:chOff x="0" y="0"/>
          <a:chExt cx="0" cy="0"/>
        </a:xfrm>
      </p:grpSpPr>
      <p:sp>
        <p:nvSpPr>
          <p:cNvPr id="2" name="Freeform 2"/>
          <p:cNvSpPr/>
          <p:nvPr/>
        </p:nvSpPr>
        <p:spPr>
          <a:xfrm flipH="1" flipV="1">
            <a:off x="13220129" y="-1759137"/>
            <a:ext cx="6103108" cy="4114800"/>
          </a:xfrm>
          <a:custGeom>
            <a:avLst/>
            <a:gdLst/>
            <a:ahLst/>
            <a:cxnLst/>
            <a:rect l="l" t="t" r="r" b="b"/>
            <a:pathLst>
              <a:path w="6103108" h="4114800">
                <a:moveTo>
                  <a:pt x="6103108" y="4114800"/>
                </a:moveTo>
                <a:lnTo>
                  <a:pt x="0" y="4114800"/>
                </a:lnTo>
                <a:lnTo>
                  <a:pt x="0" y="0"/>
                </a:lnTo>
                <a:lnTo>
                  <a:pt x="6103108" y="0"/>
                </a:lnTo>
                <a:lnTo>
                  <a:pt x="6103108" y="411480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94273" y="7756896"/>
            <a:ext cx="6103108" cy="4114800"/>
          </a:xfrm>
          <a:custGeom>
            <a:avLst/>
            <a:gdLst/>
            <a:ahLst/>
            <a:cxnLst/>
            <a:rect l="l" t="t" r="r" b="b"/>
            <a:pathLst>
              <a:path w="6103108" h="4114800">
                <a:moveTo>
                  <a:pt x="0" y="0"/>
                </a:moveTo>
                <a:lnTo>
                  <a:pt x="6103108" y="0"/>
                </a:lnTo>
                <a:lnTo>
                  <a:pt x="610310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028700" y="2729433"/>
            <a:ext cx="7532356" cy="5503828"/>
          </a:xfrm>
          <a:custGeom>
            <a:avLst/>
            <a:gdLst/>
            <a:ahLst/>
            <a:cxnLst/>
            <a:rect l="l" t="t" r="r" b="b"/>
            <a:pathLst>
              <a:path w="7532356" h="5503828">
                <a:moveTo>
                  <a:pt x="0" y="0"/>
                </a:moveTo>
                <a:lnTo>
                  <a:pt x="7532356" y="0"/>
                </a:lnTo>
                <a:lnTo>
                  <a:pt x="7532356" y="5503829"/>
                </a:lnTo>
                <a:lnTo>
                  <a:pt x="0" y="5503829"/>
                </a:lnTo>
                <a:lnTo>
                  <a:pt x="0" y="0"/>
                </a:lnTo>
                <a:close/>
              </a:path>
            </a:pathLst>
          </a:custGeom>
          <a:blipFill>
            <a:blip r:embed="rId4"/>
            <a:stretch>
              <a:fillRect l="-2284" b="-2564"/>
            </a:stretch>
          </a:blipFill>
        </p:spPr>
      </p:sp>
      <p:sp>
        <p:nvSpPr>
          <p:cNvPr id="5" name="TextBox 5"/>
          <p:cNvSpPr txBox="1"/>
          <p:nvPr/>
        </p:nvSpPr>
        <p:spPr>
          <a:xfrm>
            <a:off x="9511114" y="1952708"/>
            <a:ext cx="7418029" cy="6981079"/>
          </a:xfrm>
          <a:prstGeom prst="rect">
            <a:avLst/>
          </a:prstGeom>
        </p:spPr>
        <p:txBody>
          <a:bodyPr lIns="0" tIns="0" rIns="0" bIns="0" rtlCol="0" anchor="t">
            <a:spAutoFit/>
          </a:bodyPr>
          <a:lstStyle/>
          <a:p>
            <a:pPr algn="just">
              <a:lnSpc>
                <a:spcPts val="5532"/>
              </a:lnSpc>
            </a:pPr>
            <a:r>
              <a:rPr lang="en-US" sz="3951">
                <a:solidFill>
                  <a:srgbClr val="000000"/>
                </a:solidFill>
                <a:latin typeface="Montserrat"/>
                <a:ea typeface="Montserrat"/>
                <a:cs typeface="Montserrat"/>
                <a:sym typeface="Montserrat"/>
              </a:rPr>
              <a:t>Gomoku là trò chơi chiến thuật hai người, mục tiêu là xếp 5 quân liên tiếp theo hàng ngang, dọc hoặc chéo trên bàn cờ ô vuông. Dễ chơi nhưng đòi hỏi tư duy và chiến lược, Gomoku thường được dùng trong các bài toán AI và thuật toán tìm kiếm.</a:t>
            </a:r>
          </a:p>
        </p:txBody>
      </p:sp>
      <p:sp>
        <p:nvSpPr>
          <p:cNvPr id="6" name="TextBox 6"/>
          <p:cNvSpPr txBox="1"/>
          <p:nvPr/>
        </p:nvSpPr>
        <p:spPr>
          <a:xfrm>
            <a:off x="555752" y="1276350"/>
            <a:ext cx="11905500" cy="959290"/>
          </a:xfrm>
          <a:prstGeom prst="rect">
            <a:avLst/>
          </a:prstGeom>
        </p:spPr>
        <p:txBody>
          <a:bodyPr lIns="0" tIns="0" rIns="0" bIns="0" rtlCol="0" anchor="t">
            <a:spAutoFit/>
          </a:bodyPr>
          <a:lstStyle/>
          <a:p>
            <a:pPr algn="ctr">
              <a:lnSpc>
                <a:spcPts val="6932"/>
              </a:lnSpc>
            </a:pPr>
            <a:r>
              <a:rPr lang="en-US" sz="7968" spc="79">
                <a:solidFill>
                  <a:srgbClr val="000000"/>
                </a:solidFill>
                <a:latin typeface="Baloo"/>
                <a:ea typeface="Baloo"/>
                <a:cs typeface="Baloo"/>
                <a:sym typeface="Baloo"/>
              </a:rPr>
              <a:t>GIỚI THIỆU VỀ GOMOKU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EFDA"/>
        </a:solidFill>
        <a:effectLst/>
      </p:bgPr>
    </p:bg>
    <p:spTree>
      <p:nvGrpSpPr>
        <p:cNvPr id="1" name=""/>
        <p:cNvGrpSpPr/>
        <p:nvPr/>
      </p:nvGrpSpPr>
      <p:grpSpPr>
        <a:xfrm>
          <a:off x="0" y="0"/>
          <a:ext cx="0" cy="0"/>
          <a:chOff x="0" y="0"/>
          <a:chExt cx="0" cy="0"/>
        </a:xfrm>
      </p:grpSpPr>
      <p:sp>
        <p:nvSpPr>
          <p:cNvPr id="2" name="TextBox 2"/>
          <p:cNvSpPr txBox="1"/>
          <p:nvPr/>
        </p:nvSpPr>
        <p:spPr>
          <a:xfrm>
            <a:off x="3220321" y="1463982"/>
            <a:ext cx="11847359" cy="912067"/>
          </a:xfrm>
          <a:prstGeom prst="rect">
            <a:avLst/>
          </a:prstGeom>
        </p:spPr>
        <p:txBody>
          <a:bodyPr lIns="0" tIns="0" rIns="0" bIns="0" rtlCol="0" anchor="t">
            <a:spAutoFit/>
          </a:bodyPr>
          <a:lstStyle/>
          <a:p>
            <a:pPr marL="0" lvl="0" indent="0" algn="ctr">
              <a:lnSpc>
                <a:spcPts val="6694"/>
              </a:lnSpc>
              <a:spcBef>
                <a:spcPct val="0"/>
              </a:spcBef>
            </a:pPr>
            <a:r>
              <a:rPr lang="en-US" sz="7438">
                <a:solidFill>
                  <a:srgbClr val="000000"/>
                </a:solidFill>
                <a:latin typeface="Baloo"/>
                <a:ea typeface="Baloo"/>
                <a:cs typeface="Baloo"/>
                <a:sym typeface="Baloo"/>
              </a:rPr>
              <a:t>GIỚI THIỆU VỀ THUẬT TOÁN</a:t>
            </a:r>
          </a:p>
        </p:txBody>
      </p:sp>
      <p:sp>
        <p:nvSpPr>
          <p:cNvPr id="3" name="Freeform 3"/>
          <p:cNvSpPr/>
          <p:nvPr/>
        </p:nvSpPr>
        <p:spPr>
          <a:xfrm>
            <a:off x="2745159" y="3948799"/>
            <a:ext cx="5182023" cy="5258510"/>
          </a:xfrm>
          <a:custGeom>
            <a:avLst/>
            <a:gdLst/>
            <a:ahLst/>
            <a:cxnLst/>
            <a:rect l="l" t="t" r="r" b="b"/>
            <a:pathLst>
              <a:path w="5182023" h="5258510">
                <a:moveTo>
                  <a:pt x="0" y="0"/>
                </a:moveTo>
                <a:lnTo>
                  <a:pt x="5182022" y="0"/>
                </a:lnTo>
                <a:lnTo>
                  <a:pt x="5182022" y="5258510"/>
                </a:lnTo>
                <a:lnTo>
                  <a:pt x="0" y="52585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3071897" y="4651300"/>
            <a:ext cx="4528546" cy="4265295"/>
          </a:xfrm>
          <a:prstGeom prst="rect">
            <a:avLst/>
          </a:prstGeom>
        </p:spPr>
        <p:txBody>
          <a:bodyPr lIns="0" tIns="0" rIns="0" bIns="0" rtlCol="0" anchor="t">
            <a:spAutoFit/>
          </a:bodyPr>
          <a:lstStyle/>
          <a:p>
            <a:pPr algn="l">
              <a:lnSpc>
                <a:spcPts val="3780"/>
              </a:lnSpc>
            </a:pPr>
            <a:r>
              <a:rPr lang="en-US" sz="2700" b="1">
                <a:solidFill>
                  <a:srgbClr val="000000"/>
                </a:solidFill>
                <a:latin typeface="Montserrat Bold"/>
                <a:ea typeface="Montserrat Bold"/>
                <a:cs typeface="Montserrat Bold"/>
                <a:sym typeface="Montserrat Bold"/>
              </a:rPr>
              <a:t>Minimax Algorithm:</a:t>
            </a:r>
            <a:r>
              <a:rPr lang="en-US" sz="2700">
                <a:solidFill>
                  <a:srgbClr val="000000"/>
                </a:solidFill>
                <a:latin typeface="Montserrat"/>
                <a:ea typeface="Montserrat"/>
                <a:cs typeface="Montserrat"/>
                <a:sym typeface="Montserrat"/>
              </a:rPr>
              <a:t> Thuật toán này được sử dụng để tìm ra nước đi tốt nhất cho AI bằng cách đánh giá tất cả các nước đi có thể trong một cây tìm kiếm.</a:t>
            </a:r>
          </a:p>
          <a:p>
            <a:pPr algn="l">
              <a:lnSpc>
                <a:spcPts val="3780"/>
              </a:lnSpc>
            </a:pPr>
            <a:endParaRPr lang="en-US" sz="2700">
              <a:solidFill>
                <a:srgbClr val="000000"/>
              </a:solidFill>
              <a:latin typeface="Montserrat"/>
              <a:ea typeface="Montserrat"/>
              <a:cs typeface="Montserrat"/>
              <a:sym typeface="Montserrat"/>
            </a:endParaRPr>
          </a:p>
          <a:p>
            <a:pPr algn="l">
              <a:lnSpc>
                <a:spcPts val="3780"/>
              </a:lnSpc>
            </a:pPr>
            <a:endParaRPr lang="en-US" sz="2700">
              <a:solidFill>
                <a:srgbClr val="000000"/>
              </a:solidFill>
              <a:latin typeface="Montserrat"/>
              <a:ea typeface="Montserrat"/>
              <a:cs typeface="Montserrat"/>
              <a:sym typeface="Montserrat"/>
            </a:endParaRPr>
          </a:p>
        </p:txBody>
      </p:sp>
      <p:sp>
        <p:nvSpPr>
          <p:cNvPr id="5" name="Freeform 5"/>
          <p:cNvSpPr/>
          <p:nvPr/>
        </p:nvSpPr>
        <p:spPr>
          <a:xfrm>
            <a:off x="10837017" y="3931961"/>
            <a:ext cx="5198616" cy="5275348"/>
          </a:xfrm>
          <a:custGeom>
            <a:avLst/>
            <a:gdLst/>
            <a:ahLst/>
            <a:cxnLst/>
            <a:rect l="l" t="t" r="r" b="b"/>
            <a:pathLst>
              <a:path w="5198616" h="5275348">
                <a:moveTo>
                  <a:pt x="0" y="0"/>
                </a:moveTo>
                <a:lnTo>
                  <a:pt x="5198616" y="0"/>
                </a:lnTo>
                <a:lnTo>
                  <a:pt x="5198616" y="5275348"/>
                </a:lnTo>
                <a:lnTo>
                  <a:pt x="0" y="52753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11044478" y="4175050"/>
            <a:ext cx="4783696" cy="4741545"/>
          </a:xfrm>
          <a:prstGeom prst="rect">
            <a:avLst/>
          </a:prstGeom>
        </p:spPr>
        <p:txBody>
          <a:bodyPr lIns="0" tIns="0" rIns="0" bIns="0" rtlCol="0" anchor="t">
            <a:spAutoFit/>
          </a:bodyPr>
          <a:lstStyle/>
          <a:p>
            <a:pPr algn="l">
              <a:lnSpc>
                <a:spcPts val="3780"/>
              </a:lnSpc>
            </a:pPr>
            <a:r>
              <a:rPr lang="en-US" sz="2700" b="1">
                <a:solidFill>
                  <a:srgbClr val="000000"/>
                </a:solidFill>
                <a:latin typeface="Montserrat Bold"/>
                <a:ea typeface="Montserrat Bold"/>
                <a:cs typeface="Montserrat Bold"/>
                <a:sym typeface="Montserrat Bold"/>
              </a:rPr>
              <a:t>Alpha-Beta Pruning:  </a:t>
            </a:r>
            <a:r>
              <a:rPr lang="en-US" sz="2700">
                <a:solidFill>
                  <a:srgbClr val="000000"/>
                </a:solidFill>
                <a:latin typeface="Montserrat"/>
                <a:ea typeface="Montserrat"/>
                <a:cs typeface="Montserrat"/>
                <a:sym typeface="Montserrat"/>
              </a:rPr>
              <a:t>Một kỹ thuật tối ưu hóa cho thuật toán Minimax. Thay vì phải kiểm tra tất cả các nhánh của cây tìm kiếm, thuật toán này sẽ "cắt" bỏ những nhánh mà không ảnh hưởng đến kết quả cuối cùng, từ đó giảm độ phức tạp.</a:t>
            </a:r>
          </a:p>
        </p:txBody>
      </p:sp>
      <p:sp>
        <p:nvSpPr>
          <p:cNvPr id="7" name="Freeform 7"/>
          <p:cNvSpPr/>
          <p:nvPr/>
        </p:nvSpPr>
        <p:spPr>
          <a:xfrm>
            <a:off x="0" y="61722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flipH="1" flipV="1">
            <a:off x="14425139" y="0"/>
            <a:ext cx="4114800" cy="4114800"/>
          </a:xfrm>
          <a:custGeom>
            <a:avLst/>
            <a:gdLst/>
            <a:ahLst/>
            <a:cxnLst/>
            <a:rect l="l" t="t" r="r" b="b"/>
            <a:pathLst>
              <a:path w="4114800" h="4114800">
                <a:moveTo>
                  <a:pt x="4114800" y="4114800"/>
                </a:moveTo>
                <a:lnTo>
                  <a:pt x="0" y="4114800"/>
                </a:lnTo>
                <a:lnTo>
                  <a:pt x="0" y="0"/>
                </a:lnTo>
                <a:lnTo>
                  <a:pt x="4114800" y="0"/>
                </a:lnTo>
                <a:lnTo>
                  <a:pt x="4114800" y="411480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AutoShape 9"/>
          <p:cNvSpPr/>
          <p:nvPr/>
        </p:nvSpPr>
        <p:spPr>
          <a:xfrm>
            <a:off x="5336170" y="2709423"/>
            <a:ext cx="7920289" cy="0"/>
          </a:xfrm>
          <a:prstGeom prst="line">
            <a:avLst/>
          </a:prstGeom>
          <a:ln w="38100" cap="flat">
            <a:solidFill>
              <a:srgbClr val="000000"/>
            </a:solidFill>
            <a:prstDash val="solid"/>
            <a:headEnd type="none" w="sm" len="sm"/>
            <a:tailEnd type="none" w="sm" len="sm"/>
          </a:ln>
        </p:spPr>
      </p:sp>
      <p:sp>
        <p:nvSpPr>
          <p:cNvPr id="10" name="AutoShape 10"/>
          <p:cNvSpPr/>
          <p:nvPr/>
        </p:nvSpPr>
        <p:spPr>
          <a:xfrm>
            <a:off x="5355220" y="2709423"/>
            <a:ext cx="0" cy="889163"/>
          </a:xfrm>
          <a:prstGeom prst="line">
            <a:avLst/>
          </a:prstGeom>
          <a:ln w="38100" cap="flat">
            <a:solidFill>
              <a:srgbClr val="000000"/>
            </a:solidFill>
            <a:prstDash val="solid"/>
            <a:headEnd type="none" w="sm" len="sm"/>
            <a:tailEnd type="none" w="sm" len="sm"/>
          </a:ln>
        </p:spPr>
      </p:sp>
      <p:sp>
        <p:nvSpPr>
          <p:cNvPr id="11" name="AutoShape 11"/>
          <p:cNvSpPr/>
          <p:nvPr/>
        </p:nvSpPr>
        <p:spPr>
          <a:xfrm>
            <a:off x="13256459" y="2709423"/>
            <a:ext cx="0" cy="889163"/>
          </a:xfrm>
          <a:prstGeom prst="line">
            <a:avLst/>
          </a:prstGeom>
          <a:ln w="38100" cap="flat">
            <a:solidFill>
              <a:srgbClr val="000000"/>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EFDA"/>
        </a:solidFill>
        <a:effectLst/>
      </p:bgPr>
    </p:bg>
    <p:spTree>
      <p:nvGrpSpPr>
        <p:cNvPr id="1" name=""/>
        <p:cNvGrpSpPr/>
        <p:nvPr/>
      </p:nvGrpSpPr>
      <p:grpSpPr>
        <a:xfrm>
          <a:off x="0" y="0"/>
          <a:ext cx="0" cy="0"/>
          <a:chOff x="0" y="0"/>
          <a:chExt cx="0" cy="0"/>
        </a:xfrm>
      </p:grpSpPr>
      <p:sp>
        <p:nvSpPr>
          <p:cNvPr id="2" name="Freeform 2"/>
          <p:cNvSpPr/>
          <p:nvPr/>
        </p:nvSpPr>
        <p:spPr>
          <a:xfrm>
            <a:off x="3853451" y="3115653"/>
            <a:ext cx="898554" cy="895287"/>
          </a:xfrm>
          <a:custGeom>
            <a:avLst/>
            <a:gdLst/>
            <a:ahLst/>
            <a:cxnLst/>
            <a:rect l="l" t="t" r="r" b="b"/>
            <a:pathLst>
              <a:path w="898554" h="895287">
                <a:moveTo>
                  <a:pt x="0" y="0"/>
                </a:moveTo>
                <a:lnTo>
                  <a:pt x="898554" y="0"/>
                </a:lnTo>
                <a:lnTo>
                  <a:pt x="898554" y="895286"/>
                </a:lnTo>
                <a:lnTo>
                  <a:pt x="0" y="89528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8961724" y="3117418"/>
            <a:ext cx="898554" cy="895287"/>
          </a:xfrm>
          <a:custGeom>
            <a:avLst/>
            <a:gdLst/>
            <a:ahLst/>
            <a:cxnLst/>
            <a:rect l="l" t="t" r="r" b="b"/>
            <a:pathLst>
              <a:path w="898554" h="895287">
                <a:moveTo>
                  <a:pt x="0" y="0"/>
                </a:moveTo>
                <a:lnTo>
                  <a:pt x="898554" y="0"/>
                </a:lnTo>
                <a:lnTo>
                  <a:pt x="898554" y="895287"/>
                </a:lnTo>
                <a:lnTo>
                  <a:pt x="0" y="8952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3975862" y="3117418"/>
            <a:ext cx="898554" cy="895287"/>
          </a:xfrm>
          <a:custGeom>
            <a:avLst/>
            <a:gdLst/>
            <a:ahLst/>
            <a:cxnLst/>
            <a:rect l="l" t="t" r="r" b="b"/>
            <a:pathLst>
              <a:path w="898554" h="895287">
                <a:moveTo>
                  <a:pt x="0" y="0"/>
                </a:moveTo>
                <a:lnTo>
                  <a:pt x="898554" y="0"/>
                </a:lnTo>
                <a:lnTo>
                  <a:pt x="898554" y="895287"/>
                </a:lnTo>
                <a:lnTo>
                  <a:pt x="0" y="8952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AutoShape 5"/>
          <p:cNvSpPr/>
          <p:nvPr/>
        </p:nvSpPr>
        <p:spPr>
          <a:xfrm>
            <a:off x="4752005" y="3563296"/>
            <a:ext cx="4209719" cy="1765"/>
          </a:xfrm>
          <a:prstGeom prst="line">
            <a:avLst/>
          </a:prstGeom>
          <a:ln w="38100" cap="flat">
            <a:solidFill>
              <a:srgbClr val="000000"/>
            </a:solidFill>
            <a:prstDash val="solid"/>
            <a:headEnd type="none" w="sm" len="sm"/>
            <a:tailEnd type="none" w="sm" len="sm"/>
          </a:ln>
        </p:spPr>
      </p:sp>
      <p:sp>
        <p:nvSpPr>
          <p:cNvPr id="6" name="AutoShape 6"/>
          <p:cNvSpPr/>
          <p:nvPr/>
        </p:nvSpPr>
        <p:spPr>
          <a:xfrm>
            <a:off x="9860278" y="3565062"/>
            <a:ext cx="4115584" cy="0"/>
          </a:xfrm>
          <a:prstGeom prst="line">
            <a:avLst/>
          </a:prstGeom>
          <a:ln w="38100" cap="flat">
            <a:solidFill>
              <a:srgbClr val="000000"/>
            </a:solidFill>
            <a:prstDash val="solid"/>
            <a:headEnd type="none" w="sm" len="sm"/>
            <a:tailEnd type="none" w="sm" len="sm"/>
          </a:ln>
        </p:spPr>
      </p:sp>
      <p:sp>
        <p:nvSpPr>
          <p:cNvPr id="7" name="Freeform 7"/>
          <p:cNvSpPr/>
          <p:nvPr/>
        </p:nvSpPr>
        <p:spPr>
          <a:xfrm flipV="1">
            <a:off x="-261349" y="-997382"/>
            <a:ext cx="4114800" cy="4114800"/>
          </a:xfrm>
          <a:custGeom>
            <a:avLst/>
            <a:gdLst/>
            <a:ahLst/>
            <a:cxnLst/>
            <a:rect l="l" t="t" r="r" b="b"/>
            <a:pathLst>
              <a:path w="4114800" h="4114800">
                <a:moveTo>
                  <a:pt x="0" y="4114800"/>
                </a:moveTo>
                <a:lnTo>
                  <a:pt x="4114800" y="4114800"/>
                </a:lnTo>
                <a:lnTo>
                  <a:pt x="4114800"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flipH="1" flipV="1">
            <a:off x="14874416" y="-103861"/>
            <a:ext cx="4114800" cy="4114800"/>
          </a:xfrm>
          <a:custGeom>
            <a:avLst/>
            <a:gdLst/>
            <a:ahLst/>
            <a:cxnLst/>
            <a:rect l="l" t="t" r="r" b="b"/>
            <a:pathLst>
              <a:path w="4114800" h="4114800">
                <a:moveTo>
                  <a:pt x="4114800" y="4114800"/>
                </a:moveTo>
                <a:lnTo>
                  <a:pt x="0" y="4114800"/>
                </a:lnTo>
                <a:lnTo>
                  <a:pt x="0" y="0"/>
                </a:lnTo>
                <a:lnTo>
                  <a:pt x="4114800" y="0"/>
                </a:lnTo>
                <a:lnTo>
                  <a:pt x="4114800" y="411480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a:off x="2111667" y="4502888"/>
            <a:ext cx="4382122" cy="4446802"/>
          </a:xfrm>
          <a:custGeom>
            <a:avLst/>
            <a:gdLst/>
            <a:ahLst/>
            <a:cxnLst/>
            <a:rect l="l" t="t" r="r" b="b"/>
            <a:pathLst>
              <a:path w="4382122" h="4446802">
                <a:moveTo>
                  <a:pt x="0" y="0"/>
                </a:moveTo>
                <a:lnTo>
                  <a:pt x="4382122" y="0"/>
                </a:lnTo>
                <a:lnTo>
                  <a:pt x="4382122" y="4446802"/>
                </a:lnTo>
                <a:lnTo>
                  <a:pt x="0" y="444680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0" name="TextBox 10"/>
          <p:cNvSpPr txBox="1"/>
          <p:nvPr/>
        </p:nvSpPr>
        <p:spPr>
          <a:xfrm>
            <a:off x="4302728" y="1415377"/>
            <a:ext cx="10123394" cy="1076325"/>
          </a:xfrm>
          <a:prstGeom prst="rect">
            <a:avLst/>
          </a:prstGeom>
        </p:spPr>
        <p:txBody>
          <a:bodyPr lIns="0" tIns="0" rIns="0" bIns="0" rtlCol="0" anchor="t">
            <a:spAutoFit/>
          </a:bodyPr>
          <a:lstStyle/>
          <a:p>
            <a:pPr marL="0" lvl="0" indent="0" algn="ctr">
              <a:lnSpc>
                <a:spcPts val="8517"/>
              </a:lnSpc>
              <a:spcBef>
                <a:spcPct val="0"/>
              </a:spcBef>
            </a:pPr>
            <a:r>
              <a:rPr lang="en-US" sz="7097">
                <a:solidFill>
                  <a:srgbClr val="000000"/>
                </a:solidFill>
                <a:latin typeface="Baloo"/>
                <a:ea typeface="Baloo"/>
                <a:cs typeface="Baloo"/>
                <a:sym typeface="Baloo"/>
              </a:rPr>
              <a:t>LUẬT CHƠI VÀ QUY TẮC</a:t>
            </a:r>
          </a:p>
        </p:txBody>
      </p:sp>
      <p:sp>
        <p:nvSpPr>
          <p:cNvPr id="11" name="Freeform 11"/>
          <p:cNvSpPr/>
          <p:nvPr/>
        </p:nvSpPr>
        <p:spPr>
          <a:xfrm>
            <a:off x="12397664" y="4502888"/>
            <a:ext cx="4382122" cy="4446802"/>
          </a:xfrm>
          <a:custGeom>
            <a:avLst/>
            <a:gdLst/>
            <a:ahLst/>
            <a:cxnLst/>
            <a:rect l="l" t="t" r="r" b="b"/>
            <a:pathLst>
              <a:path w="4382122" h="4446802">
                <a:moveTo>
                  <a:pt x="0" y="0"/>
                </a:moveTo>
                <a:lnTo>
                  <a:pt x="4382122" y="0"/>
                </a:lnTo>
                <a:lnTo>
                  <a:pt x="4382122" y="4446802"/>
                </a:lnTo>
                <a:lnTo>
                  <a:pt x="0" y="444680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2" name="TextBox 12"/>
          <p:cNvSpPr txBox="1"/>
          <p:nvPr/>
        </p:nvSpPr>
        <p:spPr>
          <a:xfrm>
            <a:off x="12743400" y="4781550"/>
            <a:ext cx="3828373" cy="4168140"/>
          </a:xfrm>
          <a:prstGeom prst="rect">
            <a:avLst/>
          </a:prstGeom>
        </p:spPr>
        <p:txBody>
          <a:bodyPr lIns="0" tIns="0" rIns="0" bIns="0" rtlCol="0" anchor="t">
            <a:spAutoFit/>
          </a:bodyPr>
          <a:lstStyle/>
          <a:p>
            <a:pPr algn="l">
              <a:lnSpc>
                <a:spcPts val="3359"/>
              </a:lnSpc>
            </a:pPr>
            <a:r>
              <a:rPr lang="en-US" sz="2400" b="1">
                <a:solidFill>
                  <a:srgbClr val="000000"/>
                </a:solidFill>
                <a:latin typeface="Montserrat Bold"/>
                <a:ea typeface="Montserrat Bold"/>
                <a:cs typeface="Montserrat Bold"/>
                <a:sym typeface="Montserrat Bold"/>
              </a:rPr>
              <a:t>Kết thúc trò chơi: </a:t>
            </a:r>
            <a:r>
              <a:rPr lang="en-US" sz="2400">
                <a:solidFill>
                  <a:srgbClr val="000000"/>
                </a:solidFill>
                <a:latin typeface="Montserrat"/>
                <a:ea typeface="Montserrat"/>
                <a:cs typeface="Montserrat"/>
                <a:sym typeface="Montserrat"/>
              </a:rPr>
              <a:t>Trò chơi kết thúc khi một người có 5 quân liên tiếp trong một hàng, cột hoặc đường chéo. Người chơi có 5 quân liên tiếp theo một hướng bất kỳ (ngang, dọc, chéo) sẽ chiến thắng.</a:t>
            </a:r>
          </a:p>
          <a:p>
            <a:pPr algn="l">
              <a:lnSpc>
                <a:spcPts val="3359"/>
              </a:lnSpc>
            </a:pPr>
            <a:endParaRPr lang="en-US" sz="2400">
              <a:solidFill>
                <a:srgbClr val="000000"/>
              </a:solidFill>
              <a:latin typeface="Montserrat"/>
              <a:ea typeface="Montserrat"/>
              <a:cs typeface="Montserrat"/>
              <a:sym typeface="Montserrat"/>
            </a:endParaRPr>
          </a:p>
        </p:txBody>
      </p:sp>
      <p:sp>
        <p:nvSpPr>
          <p:cNvPr id="13" name="Freeform 13"/>
          <p:cNvSpPr/>
          <p:nvPr/>
        </p:nvSpPr>
        <p:spPr>
          <a:xfrm>
            <a:off x="7219940" y="4502888"/>
            <a:ext cx="4382122" cy="4446802"/>
          </a:xfrm>
          <a:custGeom>
            <a:avLst/>
            <a:gdLst/>
            <a:ahLst/>
            <a:cxnLst/>
            <a:rect l="l" t="t" r="r" b="b"/>
            <a:pathLst>
              <a:path w="4382122" h="4446802">
                <a:moveTo>
                  <a:pt x="0" y="0"/>
                </a:moveTo>
                <a:lnTo>
                  <a:pt x="4382122" y="0"/>
                </a:lnTo>
                <a:lnTo>
                  <a:pt x="4382122" y="4446802"/>
                </a:lnTo>
                <a:lnTo>
                  <a:pt x="0" y="444680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TextBox 14"/>
          <p:cNvSpPr txBox="1"/>
          <p:nvPr/>
        </p:nvSpPr>
        <p:spPr>
          <a:xfrm>
            <a:off x="7635248" y="5045963"/>
            <a:ext cx="3620956" cy="3313026"/>
          </a:xfrm>
          <a:prstGeom prst="rect">
            <a:avLst/>
          </a:prstGeom>
        </p:spPr>
        <p:txBody>
          <a:bodyPr lIns="0" tIns="0" rIns="0" bIns="0" rtlCol="0" anchor="t">
            <a:spAutoFit/>
          </a:bodyPr>
          <a:lstStyle/>
          <a:p>
            <a:pPr algn="l">
              <a:lnSpc>
                <a:spcPts val="3767"/>
              </a:lnSpc>
            </a:pPr>
            <a:r>
              <a:rPr lang="en-US" sz="2690" b="1">
                <a:solidFill>
                  <a:srgbClr val="000000"/>
                </a:solidFill>
                <a:latin typeface="Montserrat Bold"/>
                <a:ea typeface="Montserrat Bold"/>
                <a:cs typeface="Montserrat Bold"/>
                <a:sym typeface="Montserrat Bold"/>
              </a:rPr>
              <a:t>Kích thước bàn cờ:  </a:t>
            </a:r>
            <a:r>
              <a:rPr lang="en-US" sz="2690">
                <a:solidFill>
                  <a:srgbClr val="000000"/>
                </a:solidFill>
                <a:latin typeface="Montserrat"/>
                <a:ea typeface="Montserrat"/>
                <a:cs typeface="Montserrat"/>
                <a:sym typeface="Montserrat"/>
              </a:rPr>
              <a:t>Thường là 15x15 ô vuông. Người chơi X (thường là người đi trước). Người chơi O (đối thủ).</a:t>
            </a:r>
          </a:p>
          <a:p>
            <a:pPr algn="l">
              <a:lnSpc>
                <a:spcPts val="3767"/>
              </a:lnSpc>
            </a:pPr>
            <a:endParaRPr lang="en-US" sz="2690">
              <a:solidFill>
                <a:srgbClr val="000000"/>
              </a:solidFill>
              <a:latin typeface="Montserrat"/>
              <a:ea typeface="Montserrat"/>
              <a:cs typeface="Montserrat"/>
              <a:sym typeface="Montserrat"/>
            </a:endParaRPr>
          </a:p>
        </p:txBody>
      </p:sp>
      <p:sp>
        <p:nvSpPr>
          <p:cNvPr id="15" name="TextBox 15"/>
          <p:cNvSpPr txBox="1"/>
          <p:nvPr/>
        </p:nvSpPr>
        <p:spPr>
          <a:xfrm>
            <a:off x="2482359" y="4639589"/>
            <a:ext cx="3640738" cy="4168140"/>
          </a:xfrm>
          <a:prstGeom prst="rect">
            <a:avLst/>
          </a:prstGeom>
        </p:spPr>
        <p:txBody>
          <a:bodyPr lIns="0" tIns="0" rIns="0" bIns="0" rtlCol="0" anchor="t">
            <a:spAutoFit/>
          </a:bodyPr>
          <a:lstStyle/>
          <a:p>
            <a:pPr algn="just">
              <a:lnSpc>
                <a:spcPts val="3359"/>
              </a:lnSpc>
            </a:pPr>
            <a:r>
              <a:rPr lang="en-US" sz="2400" b="1">
                <a:solidFill>
                  <a:srgbClr val="000000"/>
                </a:solidFill>
                <a:latin typeface="Montserrat Bold"/>
                <a:ea typeface="Montserrat Bold"/>
                <a:cs typeface="Montserrat Bold"/>
                <a:sym typeface="Montserrat Bold"/>
              </a:rPr>
              <a:t>Mục tiêu:</a:t>
            </a:r>
            <a:r>
              <a:rPr lang="en-US" sz="2400">
                <a:solidFill>
                  <a:srgbClr val="000000"/>
                </a:solidFill>
                <a:latin typeface="Montserrat"/>
                <a:ea typeface="Montserrat"/>
                <a:cs typeface="Montserrat"/>
                <a:sym typeface="Montserrat"/>
              </a:rPr>
              <a:t> Đặt 5 quân liên tiếp của mình theo một hướng (ngang, dọc, chéo) trước đối thủ. Người chơi X và O lần lượt đặt quân vào các ô trống trên bàn cờ. Người đầu tiên có 5 quân liên tiếp sẽ thắng cuộc.</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EFDA"/>
        </a:solidFill>
        <a:effectLst/>
      </p:bgPr>
    </p:bg>
    <p:spTree>
      <p:nvGrpSpPr>
        <p:cNvPr id="1" name=""/>
        <p:cNvGrpSpPr/>
        <p:nvPr/>
      </p:nvGrpSpPr>
      <p:grpSpPr>
        <a:xfrm>
          <a:off x="0" y="0"/>
          <a:ext cx="0" cy="0"/>
          <a:chOff x="0" y="0"/>
          <a:chExt cx="0" cy="0"/>
        </a:xfrm>
      </p:grpSpPr>
      <p:sp>
        <p:nvSpPr>
          <p:cNvPr id="2" name="Freeform 2"/>
          <p:cNvSpPr/>
          <p:nvPr/>
        </p:nvSpPr>
        <p:spPr>
          <a:xfrm>
            <a:off x="0" y="61722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4425139" y="0"/>
            <a:ext cx="4114800" cy="4114800"/>
          </a:xfrm>
          <a:custGeom>
            <a:avLst/>
            <a:gdLst/>
            <a:ahLst/>
            <a:cxnLst/>
            <a:rect l="l" t="t" r="r" b="b"/>
            <a:pathLst>
              <a:path w="4114800" h="4114800">
                <a:moveTo>
                  <a:pt x="4114800" y="4114800"/>
                </a:moveTo>
                <a:lnTo>
                  <a:pt x="0" y="4114800"/>
                </a:lnTo>
                <a:lnTo>
                  <a:pt x="0" y="0"/>
                </a:lnTo>
                <a:lnTo>
                  <a:pt x="4114800" y="0"/>
                </a:lnTo>
                <a:lnTo>
                  <a:pt x="4114800" y="411480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2057400" y="2516601"/>
            <a:ext cx="5260934" cy="5789199"/>
          </a:xfrm>
          <a:custGeom>
            <a:avLst/>
            <a:gdLst/>
            <a:ahLst/>
            <a:cxnLst/>
            <a:rect l="l" t="t" r="r" b="b"/>
            <a:pathLst>
              <a:path w="5260934" h="5789199">
                <a:moveTo>
                  <a:pt x="0" y="0"/>
                </a:moveTo>
                <a:lnTo>
                  <a:pt x="5260934" y="0"/>
                </a:lnTo>
                <a:lnTo>
                  <a:pt x="5260934" y="5789199"/>
                </a:lnTo>
                <a:lnTo>
                  <a:pt x="0" y="578919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1028700" y="1028700"/>
            <a:ext cx="10092325" cy="1104900"/>
          </a:xfrm>
          <a:prstGeom prst="rect">
            <a:avLst/>
          </a:prstGeom>
        </p:spPr>
        <p:txBody>
          <a:bodyPr lIns="0" tIns="0" rIns="0" bIns="0" rtlCol="0" anchor="t">
            <a:spAutoFit/>
          </a:bodyPr>
          <a:lstStyle/>
          <a:p>
            <a:pPr marL="0" lvl="0" indent="0" algn="ctr">
              <a:lnSpc>
                <a:spcPts val="8759"/>
              </a:lnSpc>
            </a:pPr>
            <a:r>
              <a:rPr lang="en-US" sz="7299">
                <a:solidFill>
                  <a:srgbClr val="000000"/>
                </a:solidFill>
                <a:latin typeface="Baloo"/>
                <a:ea typeface="Baloo"/>
                <a:cs typeface="Baloo"/>
                <a:sym typeface="Baloo"/>
              </a:rPr>
              <a:t>ĐÁNH GIÁ THUẬT TOÁN</a:t>
            </a:r>
          </a:p>
        </p:txBody>
      </p:sp>
      <p:sp>
        <p:nvSpPr>
          <p:cNvPr id="6" name="TextBox 6"/>
          <p:cNvSpPr txBox="1"/>
          <p:nvPr/>
        </p:nvSpPr>
        <p:spPr>
          <a:xfrm>
            <a:off x="8292693" y="2181916"/>
            <a:ext cx="7937713" cy="6721911"/>
          </a:xfrm>
          <a:prstGeom prst="rect">
            <a:avLst/>
          </a:prstGeom>
        </p:spPr>
        <p:txBody>
          <a:bodyPr lIns="0" tIns="0" rIns="0" bIns="0" rtlCol="0" anchor="t">
            <a:spAutoFit/>
          </a:bodyPr>
          <a:lstStyle/>
          <a:p>
            <a:pPr algn="l">
              <a:lnSpc>
                <a:spcPts val="5321"/>
              </a:lnSpc>
            </a:pPr>
            <a:r>
              <a:rPr lang="en-US" sz="3801">
                <a:solidFill>
                  <a:srgbClr val="000000"/>
                </a:solidFill>
                <a:latin typeface="Montserrat"/>
                <a:ea typeface="Montserrat"/>
                <a:cs typeface="Montserrat"/>
                <a:sym typeface="Montserrat"/>
              </a:rPr>
              <a:t>AI sử dụng Minimax với cắt tỉa Alpha-Beta để tìm nước đi tốt nhất. Bàn cờ được đánh giá dựa trên các mẫu chiến thuật (pattern scores), ưu tiên tấn công. AI kiểm tra thắng nhanh hoặc chặn đối thủ trước khi tìm kiếm sâu. Chưa sử dụng học máy, khả năng nhìn xa còn hạn chế.</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EFDA"/>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tretch>
            <a:fillRect/>
          </a:stretch>
        </p:blipFill>
        <p:spPr>
          <a:xfrm>
            <a:off x="1235319" y="2109782"/>
            <a:ext cx="7561343" cy="7193573"/>
          </a:xfrm>
          <a:prstGeom prst="rect">
            <a:avLst/>
          </a:prstGeom>
        </p:spPr>
      </p:pic>
      <p:sp>
        <p:nvSpPr>
          <p:cNvPr id="3" name="TextBox 3"/>
          <p:cNvSpPr txBox="1"/>
          <p:nvPr/>
        </p:nvSpPr>
        <p:spPr>
          <a:xfrm>
            <a:off x="9144000" y="3128486"/>
            <a:ext cx="7338539" cy="5264124"/>
          </a:xfrm>
          <a:prstGeom prst="rect">
            <a:avLst/>
          </a:prstGeom>
        </p:spPr>
        <p:txBody>
          <a:bodyPr lIns="0" tIns="0" rIns="0" bIns="0" rtlCol="0" anchor="t">
            <a:spAutoFit/>
          </a:bodyPr>
          <a:lstStyle/>
          <a:p>
            <a:pPr algn="just">
              <a:lnSpc>
                <a:spcPts val="5285"/>
              </a:lnSpc>
            </a:pPr>
            <a:r>
              <a:rPr lang="en-US" sz="3775">
                <a:solidFill>
                  <a:srgbClr val="000000"/>
                </a:solidFill>
                <a:latin typeface="Montserrat"/>
                <a:ea typeface="Montserrat"/>
                <a:cs typeface="Montserrat"/>
                <a:sym typeface="Montserrat"/>
              </a:rPr>
              <a:t>Áp dụng bảng chuyển vị để tránh tính toán lặp. Nước đi được sắp xếp theo tiềm năng để cải thiện cắt tỉa. Xét các ô gần quân cờ để giảm số lượng trạng thái. Sử dụng đào sâu lặp và giới hạn thời gian để tối ưu giữa tốc độ và chất lượng.</a:t>
            </a:r>
          </a:p>
        </p:txBody>
      </p:sp>
      <p:sp>
        <p:nvSpPr>
          <p:cNvPr id="4" name="TextBox 4"/>
          <p:cNvSpPr txBox="1"/>
          <p:nvPr/>
        </p:nvSpPr>
        <p:spPr>
          <a:xfrm>
            <a:off x="1028700" y="1028700"/>
            <a:ext cx="10313035" cy="1123950"/>
          </a:xfrm>
          <a:prstGeom prst="rect">
            <a:avLst/>
          </a:prstGeom>
        </p:spPr>
        <p:txBody>
          <a:bodyPr lIns="0" tIns="0" rIns="0" bIns="0" rtlCol="0" anchor="t">
            <a:spAutoFit/>
          </a:bodyPr>
          <a:lstStyle/>
          <a:p>
            <a:pPr marL="0" lvl="0" indent="0" algn="ctr">
              <a:lnSpc>
                <a:spcPts val="8879"/>
              </a:lnSpc>
            </a:pPr>
            <a:r>
              <a:rPr lang="en-US" sz="7399">
                <a:solidFill>
                  <a:srgbClr val="000000"/>
                </a:solidFill>
                <a:latin typeface="Baloo"/>
                <a:ea typeface="Baloo"/>
                <a:cs typeface="Baloo"/>
                <a:sym typeface="Baloo"/>
              </a:rPr>
              <a:t>ĐÁNH GIÁ HIỆU SUẤT</a:t>
            </a:r>
          </a:p>
        </p:txBody>
      </p:sp>
      <p:sp>
        <p:nvSpPr>
          <p:cNvPr id="5" name="Freeform 5"/>
          <p:cNvSpPr/>
          <p:nvPr/>
        </p:nvSpPr>
        <p:spPr>
          <a:xfrm flipH="1" flipV="1">
            <a:off x="14425139" y="0"/>
            <a:ext cx="4114800" cy="4114800"/>
          </a:xfrm>
          <a:custGeom>
            <a:avLst/>
            <a:gdLst/>
            <a:ahLst/>
            <a:cxnLst/>
            <a:rect l="l" t="t" r="r" b="b"/>
            <a:pathLst>
              <a:path w="4114800" h="4114800">
                <a:moveTo>
                  <a:pt x="4114800" y="4114800"/>
                </a:moveTo>
                <a:lnTo>
                  <a:pt x="0" y="4114800"/>
                </a:lnTo>
                <a:lnTo>
                  <a:pt x="0" y="0"/>
                </a:lnTo>
                <a:lnTo>
                  <a:pt x="4114800" y="0"/>
                </a:lnTo>
                <a:lnTo>
                  <a:pt x="4114800" y="411480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EFDA"/>
        </a:solidFill>
        <a:effectLst/>
      </p:bgPr>
    </p:bg>
    <p:spTree>
      <p:nvGrpSpPr>
        <p:cNvPr id="1" name=""/>
        <p:cNvGrpSpPr/>
        <p:nvPr/>
      </p:nvGrpSpPr>
      <p:grpSpPr>
        <a:xfrm>
          <a:off x="0" y="0"/>
          <a:ext cx="0" cy="0"/>
          <a:chOff x="0" y="0"/>
          <a:chExt cx="0" cy="0"/>
        </a:xfrm>
      </p:grpSpPr>
      <p:sp>
        <p:nvSpPr>
          <p:cNvPr id="2" name="Freeform 2"/>
          <p:cNvSpPr/>
          <p:nvPr/>
        </p:nvSpPr>
        <p:spPr>
          <a:xfrm flipH="1" flipV="1">
            <a:off x="12967890" y="-1569958"/>
            <a:ext cx="6103108" cy="4114800"/>
          </a:xfrm>
          <a:custGeom>
            <a:avLst/>
            <a:gdLst/>
            <a:ahLst/>
            <a:cxnLst/>
            <a:rect l="l" t="t" r="r" b="b"/>
            <a:pathLst>
              <a:path w="6103108" h="4114800">
                <a:moveTo>
                  <a:pt x="6103108" y="4114800"/>
                </a:moveTo>
                <a:lnTo>
                  <a:pt x="0" y="4114800"/>
                </a:lnTo>
                <a:lnTo>
                  <a:pt x="0" y="0"/>
                </a:lnTo>
                <a:lnTo>
                  <a:pt x="6103108" y="0"/>
                </a:lnTo>
                <a:lnTo>
                  <a:pt x="6103108" y="411480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388846" y="-121742"/>
            <a:ext cx="2369825" cy="2300885"/>
          </a:xfrm>
          <a:custGeom>
            <a:avLst/>
            <a:gdLst/>
            <a:ahLst/>
            <a:cxnLst/>
            <a:rect l="l" t="t" r="r" b="b"/>
            <a:pathLst>
              <a:path w="2369825" h="2300885">
                <a:moveTo>
                  <a:pt x="0" y="0"/>
                </a:moveTo>
                <a:lnTo>
                  <a:pt x="2369825" y="0"/>
                </a:lnTo>
                <a:lnTo>
                  <a:pt x="2369825" y="2300884"/>
                </a:lnTo>
                <a:lnTo>
                  <a:pt x="0" y="23008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0368903" y="3500573"/>
            <a:ext cx="6890397" cy="5462803"/>
          </a:xfrm>
          <a:custGeom>
            <a:avLst/>
            <a:gdLst/>
            <a:ahLst/>
            <a:cxnLst/>
            <a:rect l="l" t="t" r="r" b="b"/>
            <a:pathLst>
              <a:path w="6890397" h="5462803">
                <a:moveTo>
                  <a:pt x="0" y="0"/>
                </a:moveTo>
                <a:lnTo>
                  <a:pt x="6890397" y="0"/>
                </a:lnTo>
                <a:lnTo>
                  <a:pt x="6890397" y="5462803"/>
                </a:lnTo>
                <a:lnTo>
                  <a:pt x="0" y="5462803"/>
                </a:lnTo>
                <a:lnTo>
                  <a:pt x="0" y="0"/>
                </a:lnTo>
                <a:close/>
              </a:path>
            </a:pathLst>
          </a:custGeom>
          <a:blipFill>
            <a:blip r:embed="rId6"/>
            <a:stretch>
              <a:fillRect t="-22163" r="-19737" b="-28864"/>
            </a:stretch>
          </a:blipFill>
        </p:spPr>
      </p:sp>
      <p:sp>
        <p:nvSpPr>
          <p:cNvPr id="5" name="TextBox 5"/>
          <p:cNvSpPr txBox="1"/>
          <p:nvPr/>
        </p:nvSpPr>
        <p:spPr>
          <a:xfrm>
            <a:off x="1368549" y="1780553"/>
            <a:ext cx="9607078" cy="959103"/>
          </a:xfrm>
          <a:prstGeom prst="rect">
            <a:avLst/>
          </a:prstGeom>
        </p:spPr>
        <p:txBody>
          <a:bodyPr lIns="0" tIns="0" rIns="0" bIns="0" rtlCol="0" anchor="t">
            <a:spAutoFit/>
          </a:bodyPr>
          <a:lstStyle/>
          <a:p>
            <a:pPr marL="0" lvl="0" indent="0" algn="ctr">
              <a:lnSpc>
                <a:spcPts val="7177"/>
              </a:lnSpc>
              <a:spcBef>
                <a:spcPct val="0"/>
              </a:spcBef>
            </a:pPr>
            <a:r>
              <a:rPr lang="en-US" sz="7399">
                <a:solidFill>
                  <a:srgbClr val="000000"/>
                </a:solidFill>
                <a:latin typeface="Baloo"/>
                <a:ea typeface="Baloo"/>
                <a:cs typeface="Baloo"/>
                <a:sym typeface="Baloo"/>
              </a:rPr>
              <a:t>KẾT QUẢ ĐẠT ĐƯỢC</a:t>
            </a:r>
          </a:p>
        </p:txBody>
      </p:sp>
      <p:sp>
        <p:nvSpPr>
          <p:cNvPr id="6" name="TextBox 6"/>
          <p:cNvSpPr txBox="1"/>
          <p:nvPr/>
        </p:nvSpPr>
        <p:spPr>
          <a:xfrm>
            <a:off x="744931" y="3078442"/>
            <a:ext cx="8862147" cy="6278490"/>
          </a:xfrm>
          <a:prstGeom prst="rect">
            <a:avLst/>
          </a:prstGeom>
        </p:spPr>
        <p:txBody>
          <a:bodyPr lIns="0" tIns="0" rIns="0" bIns="0" rtlCol="0" anchor="t">
            <a:spAutoFit/>
          </a:bodyPr>
          <a:lstStyle/>
          <a:p>
            <a:pPr marL="691044" lvl="1" indent="-345522" algn="just">
              <a:lnSpc>
                <a:spcPts val="4128"/>
              </a:lnSpc>
              <a:buFont typeface="Arial"/>
              <a:buChar char="•"/>
            </a:pPr>
            <a:r>
              <a:rPr lang="en-US" sz="3200">
                <a:solidFill>
                  <a:srgbClr val="000000"/>
                </a:solidFill>
                <a:latin typeface="Montserrat"/>
                <a:ea typeface="Montserrat"/>
                <a:cs typeface="Montserrat"/>
                <a:sym typeface="Montserrat"/>
              </a:rPr>
              <a:t>Xây dựng thành công một hệ thống AI cho trò chơi Gomoku, sử dụng thuật toán Minimax kết hợp với cắt tỉa Alpha-Beta và kỹ thuật đánh giá bàn cờ dựa trên mẫu. AI có thể tính toán nước đi hợp lý, phản ứng nhanh trong thời gian ngắn và hỗ trợ người chơi mô phỏng chiến thuật hiệu quả. </a:t>
            </a:r>
          </a:p>
          <a:p>
            <a:pPr marL="691044" lvl="1" indent="-345522" algn="just">
              <a:lnSpc>
                <a:spcPts val="4128"/>
              </a:lnSpc>
              <a:buFont typeface="Arial"/>
              <a:buChar char="•"/>
            </a:pPr>
            <a:r>
              <a:rPr lang="en-US" sz="3200">
                <a:solidFill>
                  <a:srgbClr val="000000"/>
                </a:solidFill>
                <a:latin typeface="Montserrat"/>
                <a:ea typeface="Montserrat"/>
                <a:cs typeface="Montserrat"/>
                <a:sym typeface="Montserrat"/>
              </a:rPr>
              <a:t>Hệ thống còn sử dụng bảng chuyển vị để tăng tốc quá trình đánh giá, cho thấy khả năng vận dụng tốt các kỹ thuật tối ưu trong game AI.</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EFDA"/>
        </a:solidFill>
        <a:effectLst/>
      </p:bgPr>
    </p:bg>
    <p:spTree>
      <p:nvGrpSpPr>
        <p:cNvPr id="1" name=""/>
        <p:cNvGrpSpPr/>
        <p:nvPr/>
      </p:nvGrpSpPr>
      <p:grpSpPr>
        <a:xfrm>
          <a:off x="0" y="0"/>
          <a:ext cx="0" cy="0"/>
          <a:chOff x="0" y="0"/>
          <a:chExt cx="0" cy="0"/>
        </a:xfrm>
      </p:grpSpPr>
      <p:sp>
        <p:nvSpPr>
          <p:cNvPr id="2" name="TextBox 2"/>
          <p:cNvSpPr txBox="1"/>
          <p:nvPr/>
        </p:nvSpPr>
        <p:spPr>
          <a:xfrm>
            <a:off x="317148" y="2998742"/>
            <a:ext cx="10481800" cy="6157595"/>
          </a:xfrm>
          <a:prstGeom prst="rect">
            <a:avLst/>
          </a:prstGeom>
        </p:spPr>
        <p:txBody>
          <a:bodyPr lIns="0" tIns="0" rIns="0" bIns="0" rtlCol="0" anchor="t">
            <a:spAutoFit/>
          </a:bodyPr>
          <a:lstStyle/>
          <a:p>
            <a:pPr marL="690882" lvl="1" indent="-345441" algn="just">
              <a:lnSpc>
                <a:spcPts val="4480"/>
              </a:lnSpc>
              <a:buFont typeface="Arial"/>
              <a:buChar char="•"/>
            </a:pPr>
            <a:r>
              <a:rPr lang="en-US" sz="3200">
                <a:solidFill>
                  <a:srgbClr val="000000"/>
                </a:solidFill>
                <a:latin typeface="Montserrat"/>
                <a:ea typeface="Montserrat"/>
                <a:cs typeface="Montserrat"/>
                <a:sym typeface="Montserrat"/>
              </a:rPr>
              <a:t>Thuật toán Minimax với Alpha-Beta giúp AI đưa ra quyết định hiệu quả trong giai đoạn đầu game, nhưng gặp khó khăn khi số lượng nước đi tăng lên, làm giảm tốc độ và độ chính xác khi đánh giá các thế cờ phức tạp.</a:t>
            </a:r>
          </a:p>
          <a:p>
            <a:pPr marL="690882" lvl="1" indent="-345441" algn="just">
              <a:lnSpc>
                <a:spcPts val="4480"/>
              </a:lnSpc>
              <a:buFont typeface="Arial"/>
              <a:buChar char="•"/>
            </a:pPr>
            <a:r>
              <a:rPr lang="en-US" sz="3200">
                <a:solidFill>
                  <a:srgbClr val="000000"/>
                </a:solidFill>
                <a:latin typeface="Montserrat"/>
                <a:ea typeface="Montserrat"/>
                <a:cs typeface="Montserrat"/>
                <a:sym typeface="Montserrat"/>
              </a:rPr>
              <a:t>Hệ thống hiện tại không có khả năng học hỏi từ các ván chơi trước và chỉ dựa vào các mẫu tĩnh, dẫn đến thiếu tính linh hoạt và dễ bị khai thác. Để cải thiện, cần áp dụng các phương pháp học máy hoặc chiến lược tìm kiếm nâng cao như Monte Carlo Tree Search.</a:t>
            </a:r>
          </a:p>
        </p:txBody>
      </p:sp>
      <p:sp>
        <p:nvSpPr>
          <p:cNvPr id="3" name="Freeform 3"/>
          <p:cNvSpPr/>
          <p:nvPr/>
        </p:nvSpPr>
        <p:spPr>
          <a:xfrm flipH="1" flipV="1">
            <a:off x="15236446" y="-1369423"/>
            <a:ext cx="6103108" cy="4114800"/>
          </a:xfrm>
          <a:custGeom>
            <a:avLst/>
            <a:gdLst/>
            <a:ahLst/>
            <a:cxnLst/>
            <a:rect l="l" t="t" r="r" b="b"/>
            <a:pathLst>
              <a:path w="6103108" h="4114800">
                <a:moveTo>
                  <a:pt x="6103108" y="4114800"/>
                </a:moveTo>
                <a:lnTo>
                  <a:pt x="0" y="4114800"/>
                </a:lnTo>
                <a:lnTo>
                  <a:pt x="0" y="0"/>
                </a:lnTo>
                <a:lnTo>
                  <a:pt x="6103108" y="0"/>
                </a:lnTo>
                <a:lnTo>
                  <a:pt x="6103108" y="411480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1418884" y="2955392"/>
            <a:ext cx="6374398" cy="6200945"/>
          </a:xfrm>
          <a:custGeom>
            <a:avLst/>
            <a:gdLst/>
            <a:ahLst/>
            <a:cxnLst/>
            <a:rect l="l" t="t" r="r" b="b"/>
            <a:pathLst>
              <a:path w="6374398" h="6200945">
                <a:moveTo>
                  <a:pt x="0" y="0"/>
                </a:moveTo>
                <a:lnTo>
                  <a:pt x="6374398" y="0"/>
                </a:lnTo>
                <a:lnTo>
                  <a:pt x="6374398" y="6200945"/>
                </a:lnTo>
                <a:lnTo>
                  <a:pt x="0" y="6200945"/>
                </a:lnTo>
                <a:lnTo>
                  <a:pt x="0" y="0"/>
                </a:lnTo>
                <a:close/>
              </a:path>
            </a:pathLst>
          </a:custGeom>
          <a:blipFill>
            <a:blip r:embed="rId4"/>
            <a:stretch>
              <a:fillRect/>
            </a:stretch>
          </a:blipFill>
        </p:spPr>
      </p:sp>
      <p:sp>
        <p:nvSpPr>
          <p:cNvPr id="5" name="TextBox 5"/>
          <p:cNvSpPr txBox="1"/>
          <p:nvPr/>
        </p:nvSpPr>
        <p:spPr>
          <a:xfrm>
            <a:off x="317148" y="1295396"/>
            <a:ext cx="4891011" cy="1123950"/>
          </a:xfrm>
          <a:prstGeom prst="rect">
            <a:avLst/>
          </a:prstGeom>
        </p:spPr>
        <p:txBody>
          <a:bodyPr lIns="0" tIns="0" rIns="0" bIns="0" rtlCol="0" anchor="t">
            <a:spAutoFit/>
          </a:bodyPr>
          <a:lstStyle/>
          <a:p>
            <a:pPr marL="0" lvl="0" indent="0" algn="ctr">
              <a:lnSpc>
                <a:spcPts val="8879"/>
              </a:lnSpc>
              <a:spcBef>
                <a:spcPct val="0"/>
              </a:spcBef>
            </a:pPr>
            <a:r>
              <a:rPr lang="en-US" sz="7399">
                <a:solidFill>
                  <a:srgbClr val="000000"/>
                </a:solidFill>
                <a:latin typeface="Baloo"/>
                <a:ea typeface="Baloo"/>
                <a:cs typeface="Baloo"/>
                <a:sym typeface="Baloo"/>
              </a:rPr>
              <a:t>HẠN CHẾ</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674</Words>
  <Application>Microsoft Office PowerPoint</Application>
  <PresentationFormat>Custom</PresentationFormat>
  <Paragraphs>30</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Montserrat Bold</vt:lpstr>
      <vt:lpstr>Baloo</vt:lpstr>
      <vt:lpstr>Montserrat</vt:lpstr>
      <vt:lpstr>Calibri</vt:lpstr>
      <vt:lpstr>Arial</vt:lpstr>
      <vt:lpstr>Boulder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BTL 2</dc:title>
  <cp:lastModifiedBy>Lê Văn Quang Vinh</cp:lastModifiedBy>
  <cp:revision>2</cp:revision>
  <dcterms:created xsi:type="dcterms:W3CDTF">2006-08-16T00:00:00Z</dcterms:created>
  <dcterms:modified xsi:type="dcterms:W3CDTF">2025-05-11T04:07:54Z</dcterms:modified>
  <dc:identifier>DAGnDBHoZuQ</dc:identifier>
</cp:coreProperties>
</file>

<file path=docProps/thumbnail.jpeg>
</file>